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326" r:id="rId3"/>
    <p:sldId id="313" r:id="rId4"/>
    <p:sldId id="306" r:id="rId5"/>
    <p:sldId id="318" r:id="rId6"/>
    <p:sldId id="310" r:id="rId7"/>
    <p:sldId id="308" r:id="rId8"/>
    <p:sldId id="279" r:id="rId9"/>
    <p:sldId id="280" r:id="rId10"/>
    <p:sldId id="281" r:id="rId11"/>
    <p:sldId id="282" r:id="rId12"/>
    <p:sldId id="284" r:id="rId13"/>
    <p:sldId id="259" r:id="rId14"/>
    <p:sldId id="283" r:id="rId15"/>
    <p:sldId id="264" r:id="rId16"/>
    <p:sldId id="314" r:id="rId17"/>
    <p:sldId id="261" r:id="rId18"/>
    <p:sldId id="315" r:id="rId19"/>
    <p:sldId id="287" r:id="rId20"/>
    <p:sldId id="268" r:id="rId21"/>
    <p:sldId id="316" r:id="rId22"/>
    <p:sldId id="286" r:id="rId23"/>
    <p:sldId id="317" r:id="rId24"/>
    <p:sldId id="320" r:id="rId25"/>
    <p:sldId id="324" r:id="rId26"/>
    <p:sldId id="323" r:id="rId27"/>
    <p:sldId id="289" r:id="rId28"/>
    <p:sldId id="269" r:id="rId29"/>
    <p:sldId id="290" r:id="rId30"/>
    <p:sldId id="291" r:id="rId31"/>
    <p:sldId id="292" r:id="rId32"/>
    <p:sldId id="321" r:id="rId33"/>
    <p:sldId id="276" r:id="rId34"/>
    <p:sldId id="294" r:id="rId35"/>
    <p:sldId id="295" r:id="rId36"/>
    <p:sldId id="307" r:id="rId37"/>
    <p:sldId id="296" r:id="rId38"/>
    <p:sldId id="299" r:id="rId39"/>
    <p:sldId id="297" r:id="rId40"/>
    <p:sldId id="298" r:id="rId41"/>
    <p:sldId id="277" r:id="rId42"/>
    <p:sldId id="322" r:id="rId43"/>
    <p:sldId id="300" r:id="rId44"/>
    <p:sldId id="302" r:id="rId45"/>
    <p:sldId id="303" r:id="rId46"/>
    <p:sldId id="304" r:id="rId47"/>
    <p:sldId id="325" r:id="rId48"/>
    <p:sldId id="305" r:id="rId49"/>
    <p:sldId id="31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ED8C61-F1FB-4039-A9B6-B9A6F875D14D}" v="12" dt="2024-07-13T08:40:51.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88"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5D7E19-D5E2-4403-8372-EAB61938F81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EF4571C5-42C5-410B-B6C1-D80FA7C0E1A8}">
      <dgm:prSet/>
      <dgm:spPr/>
      <dgm:t>
        <a:bodyPr/>
        <a:lstStyle/>
        <a:p>
          <a:r>
            <a:rPr lang="en-US" dirty="0">
              <a:latin typeface="Times New Roman"/>
              <a:cs typeface="Times New Roman"/>
            </a:rPr>
            <a:t>The Freemium business model is a pricing strategy where a company offers basic services or products for free while charging a premium for advanced or additional features. </a:t>
          </a:r>
        </a:p>
      </dgm:t>
    </dgm:pt>
    <dgm:pt modelId="{497682C1-5C7C-4851-9AB3-834048903CE2}" type="parTrans" cxnId="{3D392535-370F-44CF-A51B-F61FF0E9D905}">
      <dgm:prSet/>
      <dgm:spPr/>
      <dgm:t>
        <a:bodyPr/>
        <a:lstStyle/>
        <a:p>
          <a:endParaRPr lang="en-US"/>
        </a:p>
      </dgm:t>
    </dgm:pt>
    <dgm:pt modelId="{1C8D177C-990F-4968-8871-48A0685203F4}" type="sibTrans" cxnId="{3D392535-370F-44CF-A51B-F61FF0E9D905}">
      <dgm:prSet/>
      <dgm:spPr/>
      <dgm:t>
        <a:bodyPr/>
        <a:lstStyle/>
        <a:p>
          <a:endParaRPr lang="en-US"/>
        </a:p>
      </dgm:t>
    </dgm:pt>
    <dgm:pt modelId="{F912956A-E421-4458-B7DA-E1FAABDF8F8C}">
      <dgm:prSet/>
      <dgm:spPr/>
      <dgm:t>
        <a:bodyPr/>
        <a:lstStyle/>
        <a:p>
          <a:r>
            <a:rPr lang="en-US" dirty="0">
              <a:latin typeface="Times New Roman"/>
              <a:cs typeface="Times New Roman"/>
            </a:rPr>
            <a:t>The term "freemium" is a combination of "free" and "premium." </a:t>
          </a:r>
        </a:p>
      </dgm:t>
    </dgm:pt>
    <dgm:pt modelId="{0D19E38B-F033-446E-8BD7-BF97C7C2A650}" type="parTrans" cxnId="{78BD5821-FA2A-4EF3-993C-AEB8973542B7}">
      <dgm:prSet/>
      <dgm:spPr/>
      <dgm:t>
        <a:bodyPr/>
        <a:lstStyle/>
        <a:p>
          <a:endParaRPr lang="en-US"/>
        </a:p>
      </dgm:t>
    </dgm:pt>
    <dgm:pt modelId="{8F854313-3766-4DFC-AA34-8A54D8D79F3E}" type="sibTrans" cxnId="{78BD5821-FA2A-4EF3-993C-AEB8973542B7}">
      <dgm:prSet/>
      <dgm:spPr/>
      <dgm:t>
        <a:bodyPr/>
        <a:lstStyle/>
        <a:p>
          <a:endParaRPr lang="en-US"/>
        </a:p>
      </dgm:t>
    </dgm:pt>
    <dgm:pt modelId="{EAE7E756-AF3D-4ABF-A764-D60BFA9BE008}">
      <dgm:prSet/>
      <dgm:spPr/>
      <dgm:t>
        <a:bodyPr/>
        <a:lstStyle/>
        <a:p>
          <a:r>
            <a:rPr lang="en-US" dirty="0">
              <a:latin typeface="Times New Roman"/>
              <a:cs typeface="Times New Roman"/>
            </a:rPr>
            <a:t>This model is widely used in the digital economy, particularly by software and online service providers, to attract a large user base and convert a portion of them into paying customers (Pujol, 2010)</a:t>
          </a:r>
        </a:p>
      </dgm:t>
    </dgm:pt>
    <dgm:pt modelId="{679948DC-5E29-4A5A-B9D2-90CC21B79D4B}" type="parTrans" cxnId="{1D0D1DC6-28D9-4ECD-B2AD-48EC824696D0}">
      <dgm:prSet/>
      <dgm:spPr/>
      <dgm:t>
        <a:bodyPr/>
        <a:lstStyle/>
        <a:p>
          <a:endParaRPr lang="en-US"/>
        </a:p>
      </dgm:t>
    </dgm:pt>
    <dgm:pt modelId="{2C9C315E-27CF-4D8F-BE1E-1BB7A53A5A99}" type="sibTrans" cxnId="{1D0D1DC6-28D9-4ECD-B2AD-48EC824696D0}">
      <dgm:prSet/>
      <dgm:spPr/>
      <dgm:t>
        <a:bodyPr/>
        <a:lstStyle/>
        <a:p>
          <a:endParaRPr lang="en-US"/>
        </a:p>
      </dgm:t>
    </dgm:pt>
    <dgm:pt modelId="{8DED40AC-1009-4F72-BD6C-6B0AC41CFB14}" type="pres">
      <dgm:prSet presAssocID="{335D7E19-D5E2-4403-8372-EAB61938F81D}" presName="root" presStyleCnt="0">
        <dgm:presLayoutVars>
          <dgm:dir/>
          <dgm:resizeHandles val="exact"/>
        </dgm:presLayoutVars>
      </dgm:prSet>
      <dgm:spPr/>
    </dgm:pt>
    <dgm:pt modelId="{87282310-0E66-4E44-852B-2A09D91E56B2}" type="pres">
      <dgm:prSet presAssocID="{EF4571C5-42C5-410B-B6C1-D80FA7C0E1A8}" presName="compNode" presStyleCnt="0"/>
      <dgm:spPr/>
    </dgm:pt>
    <dgm:pt modelId="{9EC141F0-3EFD-4300-8922-7604060CA45C}" type="pres">
      <dgm:prSet presAssocID="{EF4571C5-42C5-410B-B6C1-D80FA7C0E1A8}" presName="bgRect" presStyleLbl="bgShp" presStyleIdx="0" presStyleCnt="3"/>
      <dgm:spPr/>
    </dgm:pt>
    <dgm:pt modelId="{B8274A72-D3D6-4BE3-86C1-56FE7D5A7F55}" type="pres">
      <dgm:prSet presAssocID="{EF4571C5-42C5-410B-B6C1-D80FA7C0E1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F9B23776-B63A-4F07-AFED-83C0636C52EF}" type="pres">
      <dgm:prSet presAssocID="{EF4571C5-42C5-410B-B6C1-D80FA7C0E1A8}" presName="spaceRect" presStyleCnt="0"/>
      <dgm:spPr/>
    </dgm:pt>
    <dgm:pt modelId="{664E4C95-E03E-46E7-A053-7A2AD03D15E7}" type="pres">
      <dgm:prSet presAssocID="{EF4571C5-42C5-410B-B6C1-D80FA7C0E1A8}" presName="parTx" presStyleLbl="revTx" presStyleIdx="0" presStyleCnt="3">
        <dgm:presLayoutVars>
          <dgm:chMax val="0"/>
          <dgm:chPref val="0"/>
        </dgm:presLayoutVars>
      </dgm:prSet>
      <dgm:spPr/>
    </dgm:pt>
    <dgm:pt modelId="{B055B84D-134A-43B9-91E6-4F2F653BA4DC}" type="pres">
      <dgm:prSet presAssocID="{1C8D177C-990F-4968-8871-48A0685203F4}" presName="sibTrans" presStyleCnt="0"/>
      <dgm:spPr/>
    </dgm:pt>
    <dgm:pt modelId="{7AB2CEDA-ACA9-4B38-96D2-F8BCEA974750}" type="pres">
      <dgm:prSet presAssocID="{F912956A-E421-4458-B7DA-E1FAABDF8F8C}" presName="compNode" presStyleCnt="0"/>
      <dgm:spPr/>
    </dgm:pt>
    <dgm:pt modelId="{4BE95AD0-9738-4ABF-B0EC-D8B695801116}" type="pres">
      <dgm:prSet presAssocID="{F912956A-E421-4458-B7DA-E1FAABDF8F8C}" presName="bgRect" presStyleLbl="bgShp" presStyleIdx="1" presStyleCnt="3"/>
      <dgm:spPr/>
    </dgm:pt>
    <dgm:pt modelId="{410CA5D1-38ED-449E-B4F6-EA9F10798E2C}" type="pres">
      <dgm:prSet presAssocID="{F912956A-E421-4458-B7DA-E1FAABDF8F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active"/>
        </a:ext>
      </dgm:extLst>
    </dgm:pt>
    <dgm:pt modelId="{D0FDC541-F9F0-4AE9-A465-8BFA9305397A}" type="pres">
      <dgm:prSet presAssocID="{F912956A-E421-4458-B7DA-E1FAABDF8F8C}" presName="spaceRect" presStyleCnt="0"/>
      <dgm:spPr/>
    </dgm:pt>
    <dgm:pt modelId="{D39E6BB0-D780-4A09-B67E-D365C875A41D}" type="pres">
      <dgm:prSet presAssocID="{F912956A-E421-4458-B7DA-E1FAABDF8F8C}" presName="parTx" presStyleLbl="revTx" presStyleIdx="1" presStyleCnt="3">
        <dgm:presLayoutVars>
          <dgm:chMax val="0"/>
          <dgm:chPref val="0"/>
        </dgm:presLayoutVars>
      </dgm:prSet>
      <dgm:spPr/>
    </dgm:pt>
    <dgm:pt modelId="{DC8A3E23-C560-433A-ADC9-04BB2A215B72}" type="pres">
      <dgm:prSet presAssocID="{8F854313-3766-4DFC-AA34-8A54D8D79F3E}" presName="sibTrans" presStyleCnt="0"/>
      <dgm:spPr/>
    </dgm:pt>
    <dgm:pt modelId="{0EE4BCE0-1F48-4541-A478-7D2CB6EE4DAF}" type="pres">
      <dgm:prSet presAssocID="{EAE7E756-AF3D-4ABF-A764-D60BFA9BE008}" presName="compNode" presStyleCnt="0"/>
      <dgm:spPr/>
    </dgm:pt>
    <dgm:pt modelId="{12D61C8C-127C-40BF-B925-7B2940151FD2}" type="pres">
      <dgm:prSet presAssocID="{EAE7E756-AF3D-4ABF-A764-D60BFA9BE008}" presName="bgRect" presStyleLbl="bgShp" presStyleIdx="2" presStyleCnt="3"/>
      <dgm:spPr/>
    </dgm:pt>
    <dgm:pt modelId="{D4D03DEC-7664-4CBE-AB0A-DBC69216BC83}" type="pres">
      <dgm:prSet presAssocID="{EAE7E756-AF3D-4ABF-A764-D60BFA9BE0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4E2315B4-66C7-4FC1-9CC0-9C56BC7A1E4E}" type="pres">
      <dgm:prSet presAssocID="{EAE7E756-AF3D-4ABF-A764-D60BFA9BE008}" presName="spaceRect" presStyleCnt="0"/>
      <dgm:spPr/>
    </dgm:pt>
    <dgm:pt modelId="{A0EA4B81-12A8-424B-9412-B9F0370F4766}" type="pres">
      <dgm:prSet presAssocID="{EAE7E756-AF3D-4ABF-A764-D60BFA9BE008}" presName="parTx" presStyleLbl="revTx" presStyleIdx="2" presStyleCnt="3">
        <dgm:presLayoutVars>
          <dgm:chMax val="0"/>
          <dgm:chPref val="0"/>
        </dgm:presLayoutVars>
      </dgm:prSet>
      <dgm:spPr/>
    </dgm:pt>
  </dgm:ptLst>
  <dgm:cxnLst>
    <dgm:cxn modelId="{5EEB9C0A-5E69-4A45-87C6-F9D253689BA5}" type="presOf" srcId="{EAE7E756-AF3D-4ABF-A764-D60BFA9BE008}" destId="{A0EA4B81-12A8-424B-9412-B9F0370F4766}" srcOrd="0" destOrd="0" presId="urn:microsoft.com/office/officeart/2018/2/layout/IconVerticalSolidList"/>
    <dgm:cxn modelId="{78BD5821-FA2A-4EF3-993C-AEB8973542B7}" srcId="{335D7E19-D5E2-4403-8372-EAB61938F81D}" destId="{F912956A-E421-4458-B7DA-E1FAABDF8F8C}" srcOrd="1" destOrd="0" parTransId="{0D19E38B-F033-446E-8BD7-BF97C7C2A650}" sibTransId="{8F854313-3766-4DFC-AA34-8A54D8D79F3E}"/>
    <dgm:cxn modelId="{3D392535-370F-44CF-A51B-F61FF0E9D905}" srcId="{335D7E19-D5E2-4403-8372-EAB61938F81D}" destId="{EF4571C5-42C5-410B-B6C1-D80FA7C0E1A8}" srcOrd="0" destOrd="0" parTransId="{497682C1-5C7C-4851-9AB3-834048903CE2}" sibTransId="{1C8D177C-990F-4968-8871-48A0685203F4}"/>
    <dgm:cxn modelId="{55F9E43A-6CED-44ED-B384-B6D6B83E8653}" type="presOf" srcId="{335D7E19-D5E2-4403-8372-EAB61938F81D}" destId="{8DED40AC-1009-4F72-BD6C-6B0AC41CFB14}" srcOrd="0" destOrd="0" presId="urn:microsoft.com/office/officeart/2018/2/layout/IconVerticalSolidList"/>
    <dgm:cxn modelId="{909F8E79-284E-4638-B596-9A019C932B2D}" type="presOf" srcId="{EF4571C5-42C5-410B-B6C1-D80FA7C0E1A8}" destId="{664E4C95-E03E-46E7-A053-7A2AD03D15E7}" srcOrd="0" destOrd="0" presId="urn:microsoft.com/office/officeart/2018/2/layout/IconVerticalSolidList"/>
    <dgm:cxn modelId="{80AF11BA-E2D2-44F1-B828-F98CF7742759}" type="presOf" srcId="{F912956A-E421-4458-B7DA-E1FAABDF8F8C}" destId="{D39E6BB0-D780-4A09-B67E-D365C875A41D}" srcOrd="0" destOrd="0" presId="urn:microsoft.com/office/officeart/2018/2/layout/IconVerticalSolidList"/>
    <dgm:cxn modelId="{1D0D1DC6-28D9-4ECD-B2AD-48EC824696D0}" srcId="{335D7E19-D5E2-4403-8372-EAB61938F81D}" destId="{EAE7E756-AF3D-4ABF-A764-D60BFA9BE008}" srcOrd="2" destOrd="0" parTransId="{679948DC-5E29-4A5A-B9D2-90CC21B79D4B}" sibTransId="{2C9C315E-27CF-4D8F-BE1E-1BB7A53A5A99}"/>
    <dgm:cxn modelId="{F968617B-6DD4-474E-AE61-5E8DD052C7F2}" type="presParOf" srcId="{8DED40AC-1009-4F72-BD6C-6B0AC41CFB14}" destId="{87282310-0E66-4E44-852B-2A09D91E56B2}" srcOrd="0" destOrd="0" presId="urn:microsoft.com/office/officeart/2018/2/layout/IconVerticalSolidList"/>
    <dgm:cxn modelId="{57FEA63B-E729-424F-8B97-848D7F05F7DE}" type="presParOf" srcId="{87282310-0E66-4E44-852B-2A09D91E56B2}" destId="{9EC141F0-3EFD-4300-8922-7604060CA45C}" srcOrd="0" destOrd="0" presId="urn:microsoft.com/office/officeart/2018/2/layout/IconVerticalSolidList"/>
    <dgm:cxn modelId="{DB45E4AB-3AFA-4332-8332-01ED1FB947D5}" type="presParOf" srcId="{87282310-0E66-4E44-852B-2A09D91E56B2}" destId="{B8274A72-D3D6-4BE3-86C1-56FE7D5A7F55}" srcOrd="1" destOrd="0" presId="urn:microsoft.com/office/officeart/2018/2/layout/IconVerticalSolidList"/>
    <dgm:cxn modelId="{B174CED6-DF3A-4F33-9075-2D0F3FEB6E47}" type="presParOf" srcId="{87282310-0E66-4E44-852B-2A09D91E56B2}" destId="{F9B23776-B63A-4F07-AFED-83C0636C52EF}" srcOrd="2" destOrd="0" presId="urn:microsoft.com/office/officeart/2018/2/layout/IconVerticalSolidList"/>
    <dgm:cxn modelId="{52864EA0-BF24-4DCB-A35B-C97D8FE0932A}" type="presParOf" srcId="{87282310-0E66-4E44-852B-2A09D91E56B2}" destId="{664E4C95-E03E-46E7-A053-7A2AD03D15E7}" srcOrd="3" destOrd="0" presId="urn:microsoft.com/office/officeart/2018/2/layout/IconVerticalSolidList"/>
    <dgm:cxn modelId="{CB4C8D69-422D-40C8-BBF4-FF4369DB1D68}" type="presParOf" srcId="{8DED40AC-1009-4F72-BD6C-6B0AC41CFB14}" destId="{B055B84D-134A-43B9-91E6-4F2F653BA4DC}" srcOrd="1" destOrd="0" presId="urn:microsoft.com/office/officeart/2018/2/layout/IconVerticalSolidList"/>
    <dgm:cxn modelId="{AE48CC2D-FB58-42FB-A690-599C89259EE6}" type="presParOf" srcId="{8DED40AC-1009-4F72-BD6C-6B0AC41CFB14}" destId="{7AB2CEDA-ACA9-4B38-96D2-F8BCEA974750}" srcOrd="2" destOrd="0" presId="urn:microsoft.com/office/officeart/2018/2/layout/IconVerticalSolidList"/>
    <dgm:cxn modelId="{10B846DA-6DC9-468E-9CD1-B4B0A6651C54}" type="presParOf" srcId="{7AB2CEDA-ACA9-4B38-96D2-F8BCEA974750}" destId="{4BE95AD0-9738-4ABF-B0EC-D8B695801116}" srcOrd="0" destOrd="0" presId="urn:microsoft.com/office/officeart/2018/2/layout/IconVerticalSolidList"/>
    <dgm:cxn modelId="{39437A7D-028B-4CD6-87D6-FF0E5D5CE750}" type="presParOf" srcId="{7AB2CEDA-ACA9-4B38-96D2-F8BCEA974750}" destId="{410CA5D1-38ED-449E-B4F6-EA9F10798E2C}" srcOrd="1" destOrd="0" presId="urn:microsoft.com/office/officeart/2018/2/layout/IconVerticalSolidList"/>
    <dgm:cxn modelId="{266F6CE4-8200-4196-9051-8F8F16C79B05}" type="presParOf" srcId="{7AB2CEDA-ACA9-4B38-96D2-F8BCEA974750}" destId="{D0FDC541-F9F0-4AE9-A465-8BFA9305397A}" srcOrd="2" destOrd="0" presId="urn:microsoft.com/office/officeart/2018/2/layout/IconVerticalSolidList"/>
    <dgm:cxn modelId="{339FA35A-89E1-435B-AA94-7C76816B75DD}" type="presParOf" srcId="{7AB2CEDA-ACA9-4B38-96D2-F8BCEA974750}" destId="{D39E6BB0-D780-4A09-B67E-D365C875A41D}" srcOrd="3" destOrd="0" presId="urn:microsoft.com/office/officeart/2018/2/layout/IconVerticalSolidList"/>
    <dgm:cxn modelId="{378935F9-BB00-48B1-A5EC-ECD24B5EC77E}" type="presParOf" srcId="{8DED40AC-1009-4F72-BD6C-6B0AC41CFB14}" destId="{DC8A3E23-C560-433A-ADC9-04BB2A215B72}" srcOrd="3" destOrd="0" presId="urn:microsoft.com/office/officeart/2018/2/layout/IconVerticalSolidList"/>
    <dgm:cxn modelId="{2AD4AFE0-2D98-496F-B31E-5545B5EACDA8}" type="presParOf" srcId="{8DED40AC-1009-4F72-BD6C-6B0AC41CFB14}" destId="{0EE4BCE0-1F48-4541-A478-7D2CB6EE4DAF}" srcOrd="4" destOrd="0" presId="urn:microsoft.com/office/officeart/2018/2/layout/IconVerticalSolidList"/>
    <dgm:cxn modelId="{3FCAFAC0-DD8C-49A4-88B0-9B5FFBDE0E71}" type="presParOf" srcId="{0EE4BCE0-1F48-4541-A478-7D2CB6EE4DAF}" destId="{12D61C8C-127C-40BF-B925-7B2940151FD2}" srcOrd="0" destOrd="0" presId="urn:microsoft.com/office/officeart/2018/2/layout/IconVerticalSolidList"/>
    <dgm:cxn modelId="{261C5F77-BE55-4559-9898-E7D5AE856E78}" type="presParOf" srcId="{0EE4BCE0-1F48-4541-A478-7D2CB6EE4DAF}" destId="{D4D03DEC-7664-4CBE-AB0A-DBC69216BC83}" srcOrd="1" destOrd="0" presId="urn:microsoft.com/office/officeart/2018/2/layout/IconVerticalSolidList"/>
    <dgm:cxn modelId="{AB196E81-A5AF-47A4-B1D6-01EBF2E3238D}" type="presParOf" srcId="{0EE4BCE0-1F48-4541-A478-7D2CB6EE4DAF}" destId="{4E2315B4-66C7-4FC1-9CC0-9C56BC7A1E4E}" srcOrd="2" destOrd="0" presId="urn:microsoft.com/office/officeart/2018/2/layout/IconVerticalSolidList"/>
    <dgm:cxn modelId="{FCE13A1A-B2F7-4BDC-82A8-36DA49FA7C33}" type="presParOf" srcId="{0EE4BCE0-1F48-4541-A478-7D2CB6EE4DAF}" destId="{A0EA4B81-12A8-424B-9412-B9F0370F476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CD264E-EFDE-4C40-8431-0CF12636C78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E1415B2-3EE6-4677-918A-0DC1F326D598}">
      <dgm:prSet/>
      <dgm:spPr/>
      <dgm:t>
        <a:bodyPr/>
        <a:lstStyle/>
        <a:p>
          <a:pPr>
            <a:lnSpc>
              <a:spcPct val="100000"/>
            </a:lnSpc>
            <a:defRPr b="1"/>
          </a:pPr>
          <a:r>
            <a:rPr lang="en-US">
              <a:latin typeface="Times New Roman"/>
              <a:cs typeface="Times New Roman"/>
            </a:rPr>
            <a:t>Free Version</a:t>
          </a:r>
        </a:p>
      </dgm:t>
    </dgm:pt>
    <dgm:pt modelId="{79CC5D8E-9193-424B-8450-BAB813722BD6}" type="parTrans" cxnId="{0F9D1854-41EB-4081-B68C-FBAA2DAB1857}">
      <dgm:prSet/>
      <dgm:spPr/>
      <dgm:t>
        <a:bodyPr/>
        <a:lstStyle/>
        <a:p>
          <a:endParaRPr lang="en-US"/>
        </a:p>
      </dgm:t>
    </dgm:pt>
    <dgm:pt modelId="{D3FC440D-6294-4F84-B3E1-700C0E94DD20}" type="sibTrans" cxnId="{0F9D1854-41EB-4081-B68C-FBAA2DAB1857}">
      <dgm:prSet/>
      <dgm:spPr/>
      <dgm:t>
        <a:bodyPr/>
        <a:lstStyle/>
        <a:p>
          <a:endParaRPr lang="en-US"/>
        </a:p>
      </dgm:t>
    </dgm:pt>
    <dgm:pt modelId="{BC555CE9-65DC-4484-BCE1-BFB29E3195DC}">
      <dgm:prSet/>
      <dgm:spPr/>
      <dgm:t>
        <a:bodyPr/>
        <a:lstStyle/>
        <a:p>
          <a:pPr>
            <a:lnSpc>
              <a:spcPct val="100000"/>
            </a:lnSpc>
          </a:pPr>
          <a:r>
            <a:rPr lang="en-US">
              <a:latin typeface="Times New Roman"/>
              <a:cs typeface="Times New Roman"/>
            </a:rPr>
            <a:t>Basic features or services are offered to users at no cost.</a:t>
          </a:r>
        </a:p>
      </dgm:t>
    </dgm:pt>
    <dgm:pt modelId="{331D8244-8161-4CDA-B8B8-9C50818F01F2}" type="parTrans" cxnId="{F1EB621A-4C2B-4EEB-BF98-1E279C195AD6}">
      <dgm:prSet/>
      <dgm:spPr/>
      <dgm:t>
        <a:bodyPr/>
        <a:lstStyle/>
        <a:p>
          <a:endParaRPr lang="en-US"/>
        </a:p>
      </dgm:t>
    </dgm:pt>
    <dgm:pt modelId="{FBC43DFB-EC49-4F74-8D22-857F91CA5D96}" type="sibTrans" cxnId="{F1EB621A-4C2B-4EEB-BF98-1E279C195AD6}">
      <dgm:prSet/>
      <dgm:spPr/>
      <dgm:t>
        <a:bodyPr/>
        <a:lstStyle/>
        <a:p>
          <a:endParaRPr lang="en-US"/>
        </a:p>
      </dgm:t>
    </dgm:pt>
    <dgm:pt modelId="{5B10481D-3866-4376-BC21-7BDAE707D2BC}">
      <dgm:prSet/>
      <dgm:spPr/>
      <dgm:t>
        <a:bodyPr/>
        <a:lstStyle/>
        <a:p>
          <a:pPr>
            <a:lnSpc>
              <a:spcPct val="100000"/>
            </a:lnSpc>
          </a:pPr>
          <a:r>
            <a:rPr lang="en-US">
              <a:latin typeface="Times New Roman"/>
              <a:cs typeface="Times New Roman"/>
            </a:rPr>
            <a:t>Aimed at attracting a large user base and fostering initial engagement.</a:t>
          </a:r>
        </a:p>
      </dgm:t>
    </dgm:pt>
    <dgm:pt modelId="{48B71FFC-5523-4B03-9A33-AAEE85E667F9}" type="parTrans" cxnId="{00B3E99F-780F-4DA1-87A3-E9EB159594BF}">
      <dgm:prSet/>
      <dgm:spPr/>
      <dgm:t>
        <a:bodyPr/>
        <a:lstStyle/>
        <a:p>
          <a:endParaRPr lang="en-US"/>
        </a:p>
      </dgm:t>
    </dgm:pt>
    <dgm:pt modelId="{08A7AA9A-9700-4472-BE76-D02ECF8B8F0A}" type="sibTrans" cxnId="{00B3E99F-780F-4DA1-87A3-E9EB159594BF}">
      <dgm:prSet/>
      <dgm:spPr/>
      <dgm:t>
        <a:bodyPr/>
        <a:lstStyle/>
        <a:p>
          <a:endParaRPr lang="en-US"/>
        </a:p>
      </dgm:t>
    </dgm:pt>
    <dgm:pt modelId="{26E7CB61-FBD1-472F-95E6-F0CF30813F29}">
      <dgm:prSet/>
      <dgm:spPr/>
      <dgm:t>
        <a:bodyPr/>
        <a:lstStyle/>
        <a:p>
          <a:pPr>
            <a:lnSpc>
              <a:spcPct val="100000"/>
            </a:lnSpc>
            <a:defRPr b="1"/>
          </a:pPr>
          <a:r>
            <a:rPr lang="en-US">
              <a:latin typeface="Times New Roman"/>
              <a:cs typeface="Times New Roman"/>
            </a:rPr>
            <a:t>Premium Version</a:t>
          </a:r>
        </a:p>
      </dgm:t>
    </dgm:pt>
    <dgm:pt modelId="{28D90579-1042-472F-8D34-119A24EE4D8A}" type="parTrans" cxnId="{357F9909-271E-46EC-AD1C-F0A3A468FADA}">
      <dgm:prSet/>
      <dgm:spPr/>
      <dgm:t>
        <a:bodyPr/>
        <a:lstStyle/>
        <a:p>
          <a:endParaRPr lang="en-US"/>
        </a:p>
      </dgm:t>
    </dgm:pt>
    <dgm:pt modelId="{DDC29F64-30A9-47F5-BCFE-A7770E80252A}" type="sibTrans" cxnId="{357F9909-271E-46EC-AD1C-F0A3A468FADA}">
      <dgm:prSet/>
      <dgm:spPr/>
      <dgm:t>
        <a:bodyPr/>
        <a:lstStyle/>
        <a:p>
          <a:endParaRPr lang="en-US"/>
        </a:p>
      </dgm:t>
    </dgm:pt>
    <dgm:pt modelId="{6C62CE6E-593E-4284-A4FC-7D773D59CB9F}">
      <dgm:prSet/>
      <dgm:spPr/>
      <dgm:t>
        <a:bodyPr/>
        <a:lstStyle/>
        <a:p>
          <a:pPr>
            <a:lnSpc>
              <a:spcPct val="100000"/>
            </a:lnSpc>
          </a:pPr>
          <a:r>
            <a:rPr lang="en-US">
              <a:latin typeface="Times New Roman"/>
              <a:cs typeface="Times New Roman"/>
            </a:rPr>
            <a:t>Enhanced features, functionality, or additional services are available for a subscription fee or one-time payment.</a:t>
          </a:r>
        </a:p>
      </dgm:t>
    </dgm:pt>
    <dgm:pt modelId="{5099BBBE-0650-449F-A4B2-86E10D3E3129}" type="parTrans" cxnId="{3300889D-8619-45DC-8454-6A53891111B8}">
      <dgm:prSet/>
      <dgm:spPr/>
      <dgm:t>
        <a:bodyPr/>
        <a:lstStyle/>
        <a:p>
          <a:endParaRPr lang="en-US"/>
        </a:p>
      </dgm:t>
    </dgm:pt>
    <dgm:pt modelId="{1A1715D3-CA43-45B0-9F47-6D65020A4DC0}" type="sibTrans" cxnId="{3300889D-8619-45DC-8454-6A53891111B8}">
      <dgm:prSet/>
      <dgm:spPr/>
      <dgm:t>
        <a:bodyPr/>
        <a:lstStyle/>
        <a:p>
          <a:endParaRPr lang="en-US"/>
        </a:p>
      </dgm:t>
    </dgm:pt>
    <dgm:pt modelId="{48A03383-EAA9-4B98-B25C-E87CF92BAC73}">
      <dgm:prSet/>
      <dgm:spPr/>
      <dgm:t>
        <a:bodyPr/>
        <a:lstStyle/>
        <a:p>
          <a:pPr>
            <a:lnSpc>
              <a:spcPct val="100000"/>
            </a:lnSpc>
          </a:pPr>
          <a:r>
            <a:rPr lang="en-US">
              <a:latin typeface="Times New Roman"/>
              <a:cs typeface="Times New Roman"/>
            </a:rPr>
            <a:t>Designed to cater to users who require more advanced capabilities or specialized features.</a:t>
          </a:r>
        </a:p>
      </dgm:t>
    </dgm:pt>
    <dgm:pt modelId="{F652ED89-2118-4FD1-82E8-8D218D0BDFA6}" type="parTrans" cxnId="{C4F4C5E3-512C-4D16-90C5-DC2304895590}">
      <dgm:prSet/>
      <dgm:spPr/>
      <dgm:t>
        <a:bodyPr/>
        <a:lstStyle/>
        <a:p>
          <a:endParaRPr lang="en-US"/>
        </a:p>
      </dgm:t>
    </dgm:pt>
    <dgm:pt modelId="{4D472C00-5518-4529-A536-55AE1DFFB9C6}" type="sibTrans" cxnId="{C4F4C5E3-512C-4D16-90C5-DC2304895590}">
      <dgm:prSet/>
      <dgm:spPr/>
      <dgm:t>
        <a:bodyPr/>
        <a:lstStyle/>
        <a:p>
          <a:endParaRPr lang="en-US"/>
        </a:p>
      </dgm:t>
    </dgm:pt>
    <dgm:pt modelId="{35AAACC2-642A-40C9-9D71-B3DFF221BB75}" type="pres">
      <dgm:prSet presAssocID="{81CD264E-EFDE-4C40-8431-0CF12636C787}" presName="root" presStyleCnt="0">
        <dgm:presLayoutVars>
          <dgm:dir/>
          <dgm:resizeHandles val="exact"/>
        </dgm:presLayoutVars>
      </dgm:prSet>
      <dgm:spPr/>
    </dgm:pt>
    <dgm:pt modelId="{57B4AC79-F54D-469C-B9D6-D6B0F1F3919F}" type="pres">
      <dgm:prSet presAssocID="{DE1415B2-3EE6-4677-918A-0DC1F326D598}" presName="compNode" presStyleCnt="0"/>
      <dgm:spPr/>
    </dgm:pt>
    <dgm:pt modelId="{6B12A5F8-229B-45F7-83BB-F2B2072C3F3A}" type="pres">
      <dgm:prSet presAssocID="{DE1415B2-3EE6-4677-918A-0DC1F326D5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51BF029B-1096-4DC7-A0FE-8CAFF44C81BC}" type="pres">
      <dgm:prSet presAssocID="{DE1415B2-3EE6-4677-918A-0DC1F326D598}" presName="iconSpace" presStyleCnt="0"/>
      <dgm:spPr/>
    </dgm:pt>
    <dgm:pt modelId="{92F5ED6B-FDD8-447A-9B87-F93B57315327}" type="pres">
      <dgm:prSet presAssocID="{DE1415B2-3EE6-4677-918A-0DC1F326D598}" presName="parTx" presStyleLbl="revTx" presStyleIdx="0" presStyleCnt="4">
        <dgm:presLayoutVars>
          <dgm:chMax val="0"/>
          <dgm:chPref val="0"/>
        </dgm:presLayoutVars>
      </dgm:prSet>
      <dgm:spPr/>
    </dgm:pt>
    <dgm:pt modelId="{189C734F-F0B8-4B48-B4CE-D3049B62B8E9}" type="pres">
      <dgm:prSet presAssocID="{DE1415B2-3EE6-4677-918A-0DC1F326D598}" presName="txSpace" presStyleCnt="0"/>
      <dgm:spPr/>
    </dgm:pt>
    <dgm:pt modelId="{CBC7C649-2696-40B0-85B1-82E481E3AF40}" type="pres">
      <dgm:prSet presAssocID="{DE1415B2-3EE6-4677-918A-0DC1F326D598}" presName="desTx" presStyleLbl="revTx" presStyleIdx="1" presStyleCnt="4">
        <dgm:presLayoutVars/>
      </dgm:prSet>
      <dgm:spPr/>
    </dgm:pt>
    <dgm:pt modelId="{AB056EA5-5B6A-4322-B171-0094F20A20E9}" type="pres">
      <dgm:prSet presAssocID="{D3FC440D-6294-4F84-B3E1-700C0E94DD20}" presName="sibTrans" presStyleCnt="0"/>
      <dgm:spPr/>
    </dgm:pt>
    <dgm:pt modelId="{0845B2AD-7245-4664-8C7D-5475F3D2976E}" type="pres">
      <dgm:prSet presAssocID="{26E7CB61-FBD1-472F-95E6-F0CF30813F29}" presName="compNode" presStyleCnt="0"/>
      <dgm:spPr/>
    </dgm:pt>
    <dgm:pt modelId="{6FC210E6-6177-40A6-B6B7-3D13D6742E6D}" type="pres">
      <dgm:prSet presAssocID="{26E7CB61-FBD1-472F-95E6-F0CF30813F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908B6205-1772-4D03-A154-72B6DA8EFBE5}" type="pres">
      <dgm:prSet presAssocID="{26E7CB61-FBD1-472F-95E6-F0CF30813F29}" presName="iconSpace" presStyleCnt="0"/>
      <dgm:spPr/>
    </dgm:pt>
    <dgm:pt modelId="{EB81F223-4ECD-4198-95F8-F0A6522D5AE0}" type="pres">
      <dgm:prSet presAssocID="{26E7CB61-FBD1-472F-95E6-F0CF30813F29}" presName="parTx" presStyleLbl="revTx" presStyleIdx="2" presStyleCnt="4">
        <dgm:presLayoutVars>
          <dgm:chMax val="0"/>
          <dgm:chPref val="0"/>
        </dgm:presLayoutVars>
      </dgm:prSet>
      <dgm:spPr/>
    </dgm:pt>
    <dgm:pt modelId="{6F48BC7B-0374-4FD2-A6D9-0494D010847C}" type="pres">
      <dgm:prSet presAssocID="{26E7CB61-FBD1-472F-95E6-F0CF30813F29}" presName="txSpace" presStyleCnt="0"/>
      <dgm:spPr/>
    </dgm:pt>
    <dgm:pt modelId="{BDD610EC-55D6-405B-83E8-A7A144717957}" type="pres">
      <dgm:prSet presAssocID="{26E7CB61-FBD1-472F-95E6-F0CF30813F29}" presName="desTx" presStyleLbl="revTx" presStyleIdx="3" presStyleCnt="4">
        <dgm:presLayoutVars/>
      </dgm:prSet>
      <dgm:spPr/>
    </dgm:pt>
  </dgm:ptLst>
  <dgm:cxnLst>
    <dgm:cxn modelId="{357F9909-271E-46EC-AD1C-F0A3A468FADA}" srcId="{81CD264E-EFDE-4C40-8431-0CF12636C787}" destId="{26E7CB61-FBD1-472F-95E6-F0CF30813F29}" srcOrd="1" destOrd="0" parTransId="{28D90579-1042-472F-8D34-119A24EE4D8A}" sibTransId="{DDC29F64-30A9-47F5-BCFE-A7770E80252A}"/>
    <dgm:cxn modelId="{F1EB621A-4C2B-4EEB-BF98-1E279C195AD6}" srcId="{DE1415B2-3EE6-4677-918A-0DC1F326D598}" destId="{BC555CE9-65DC-4484-BCE1-BFB29E3195DC}" srcOrd="0" destOrd="0" parTransId="{331D8244-8161-4CDA-B8B8-9C50818F01F2}" sibTransId="{FBC43DFB-EC49-4F74-8D22-857F91CA5D96}"/>
    <dgm:cxn modelId="{88C4DF1C-E231-4BAC-A798-C8E44365979E}" type="presOf" srcId="{81CD264E-EFDE-4C40-8431-0CF12636C787}" destId="{35AAACC2-642A-40C9-9D71-B3DFF221BB75}" srcOrd="0" destOrd="0" presId="urn:microsoft.com/office/officeart/2018/2/layout/IconLabelDescriptionList"/>
    <dgm:cxn modelId="{60960C37-5B3A-43D5-9B23-F526D00778E2}" type="presOf" srcId="{5B10481D-3866-4376-BC21-7BDAE707D2BC}" destId="{CBC7C649-2696-40B0-85B1-82E481E3AF40}" srcOrd="0" destOrd="1" presId="urn:microsoft.com/office/officeart/2018/2/layout/IconLabelDescriptionList"/>
    <dgm:cxn modelId="{BEECB05B-F4F6-4DB3-A0D8-735596919077}" type="presOf" srcId="{26E7CB61-FBD1-472F-95E6-F0CF30813F29}" destId="{EB81F223-4ECD-4198-95F8-F0A6522D5AE0}" srcOrd="0" destOrd="0" presId="urn:microsoft.com/office/officeart/2018/2/layout/IconLabelDescriptionList"/>
    <dgm:cxn modelId="{F12B3453-3207-46C5-A920-A18C69CE6F51}" type="presOf" srcId="{48A03383-EAA9-4B98-B25C-E87CF92BAC73}" destId="{BDD610EC-55D6-405B-83E8-A7A144717957}" srcOrd="0" destOrd="1" presId="urn:microsoft.com/office/officeart/2018/2/layout/IconLabelDescriptionList"/>
    <dgm:cxn modelId="{0F9D1854-41EB-4081-B68C-FBAA2DAB1857}" srcId="{81CD264E-EFDE-4C40-8431-0CF12636C787}" destId="{DE1415B2-3EE6-4677-918A-0DC1F326D598}" srcOrd="0" destOrd="0" parTransId="{79CC5D8E-9193-424B-8450-BAB813722BD6}" sibTransId="{D3FC440D-6294-4F84-B3E1-700C0E94DD20}"/>
    <dgm:cxn modelId="{F5418A59-EA37-4114-B9D2-84CFDD32E5D2}" type="presOf" srcId="{BC555CE9-65DC-4484-BCE1-BFB29E3195DC}" destId="{CBC7C649-2696-40B0-85B1-82E481E3AF40}" srcOrd="0" destOrd="0" presId="urn:microsoft.com/office/officeart/2018/2/layout/IconLabelDescriptionList"/>
    <dgm:cxn modelId="{5F346A83-0126-4E1E-B868-1ABE9E4B28CD}" type="presOf" srcId="{DE1415B2-3EE6-4677-918A-0DC1F326D598}" destId="{92F5ED6B-FDD8-447A-9B87-F93B57315327}" srcOrd="0" destOrd="0" presId="urn:microsoft.com/office/officeart/2018/2/layout/IconLabelDescriptionList"/>
    <dgm:cxn modelId="{3300889D-8619-45DC-8454-6A53891111B8}" srcId="{26E7CB61-FBD1-472F-95E6-F0CF30813F29}" destId="{6C62CE6E-593E-4284-A4FC-7D773D59CB9F}" srcOrd="0" destOrd="0" parTransId="{5099BBBE-0650-449F-A4B2-86E10D3E3129}" sibTransId="{1A1715D3-CA43-45B0-9F47-6D65020A4DC0}"/>
    <dgm:cxn modelId="{00B3E99F-780F-4DA1-87A3-E9EB159594BF}" srcId="{DE1415B2-3EE6-4677-918A-0DC1F326D598}" destId="{5B10481D-3866-4376-BC21-7BDAE707D2BC}" srcOrd="1" destOrd="0" parTransId="{48B71FFC-5523-4B03-9A33-AAEE85E667F9}" sibTransId="{08A7AA9A-9700-4472-BE76-D02ECF8B8F0A}"/>
    <dgm:cxn modelId="{7EBB5EAE-3B54-41A5-945B-945C71A4CFB7}" type="presOf" srcId="{6C62CE6E-593E-4284-A4FC-7D773D59CB9F}" destId="{BDD610EC-55D6-405B-83E8-A7A144717957}" srcOrd="0" destOrd="0" presId="urn:microsoft.com/office/officeart/2018/2/layout/IconLabelDescriptionList"/>
    <dgm:cxn modelId="{C4F4C5E3-512C-4D16-90C5-DC2304895590}" srcId="{26E7CB61-FBD1-472F-95E6-F0CF30813F29}" destId="{48A03383-EAA9-4B98-B25C-E87CF92BAC73}" srcOrd="1" destOrd="0" parTransId="{F652ED89-2118-4FD1-82E8-8D218D0BDFA6}" sibTransId="{4D472C00-5518-4529-A536-55AE1DFFB9C6}"/>
    <dgm:cxn modelId="{60D45D0A-2F1F-4EAD-BEDE-85EAB2B8E13A}" type="presParOf" srcId="{35AAACC2-642A-40C9-9D71-B3DFF221BB75}" destId="{57B4AC79-F54D-469C-B9D6-D6B0F1F3919F}" srcOrd="0" destOrd="0" presId="urn:microsoft.com/office/officeart/2018/2/layout/IconLabelDescriptionList"/>
    <dgm:cxn modelId="{D8A206F6-6DA7-4DA1-BC14-9BC692CAE9E3}" type="presParOf" srcId="{57B4AC79-F54D-469C-B9D6-D6B0F1F3919F}" destId="{6B12A5F8-229B-45F7-83BB-F2B2072C3F3A}" srcOrd="0" destOrd="0" presId="urn:microsoft.com/office/officeart/2018/2/layout/IconLabelDescriptionList"/>
    <dgm:cxn modelId="{47A2D84A-3815-496A-85FB-99DDAF3F192A}" type="presParOf" srcId="{57B4AC79-F54D-469C-B9D6-D6B0F1F3919F}" destId="{51BF029B-1096-4DC7-A0FE-8CAFF44C81BC}" srcOrd="1" destOrd="0" presId="urn:microsoft.com/office/officeart/2018/2/layout/IconLabelDescriptionList"/>
    <dgm:cxn modelId="{E5D7F6C2-8CA7-4781-8911-91E6A377FDEB}" type="presParOf" srcId="{57B4AC79-F54D-469C-B9D6-D6B0F1F3919F}" destId="{92F5ED6B-FDD8-447A-9B87-F93B57315327}" srcOrd="2" destOrd="0" presId="urn:microsoft.com/office/officeart/2018/2/layout/IconLabelDescriptionList"/>
    <dgm:cxn modelId="{2D8F5129-985E-4F47-81A2-B9F617BDB7A1}" type="presParOf" srcId="{57B4AC79-F54D-469C-B9D6-D6B0F1F3919F}" destId="{189C734F-F0B8-4B48-B4CE-D3049B62B8E9}" srcOrd="3" destOrd="0" presId="urn:microsoft.com/office/officeart/2018/2/layout/IconLabelDescriptionList"/>
    <dgm:cxn modelId="{D27F212B-57F7-4668-B746-46220C0E9C8E}" type="presParOf" srcId="{57B4AC79-F54D-469C-B9D6-D6B0F1F3919F}" destId="{CBC7C649-2696-40B0-85B1-82E481E3AF40}" srcOrd="4" destOrd="0" presId="urn:microsoft.com/office/officeart/2018/2/layout/IconLabelDescriptionList"/>
    <dgm:cxn modelId="{B41AB21F-DA37-4519-8558-4A7D743D47A6}" type="presParOf" srcId="{35AAACC2-642A-40C9-9D71-B3DFF221BB75}" destId="{AB056EA5-5B6A-4322-B171-0094F20A20E9}" srcOrd="1" destOrd="0" presId="urn:microsoft.com/office/officeart/2018/2/layout/IconLabelDescriptionList"/>
    <dgm:cxn modelId="{EB30B040-B157-471D-9ED6-8B7C182E1E56}" type="presParOf" srcId="{35AAACC2-642A-40C9-9D71-B3DFF221BB75}" destId="{0845B2AD-7245-4664-8C7D-5475F3D2976E}" srcOrd="2" destOrd="0" presId="urn:microsoft.com/office/officeart/2018/2/layout/IconLabelDescriptionList"/>
    <dgm:cxn modelId="{23EC95A3-4E00-4A38-BB35-4F471777B127}" type="presParOf" srcId="{0845B2AD-7245-4664-8C7D-5475F3D2976E}" destId="{6FC210E6-6177-40A6-B6B7-3D13D6742E6D}" srcOrd="0" destOrd="0" presId="urn:microsoft.com/office/officeart/2018/2/layout/IconLabelDescriptionList"/>
    <dgm:cxn modelId="{CCB674F0-179A-4F59-BD87-607AA477CCAD}" type="presParOf" srcId="{0845B2AD-7245-4664-8C7D-5475F3D2976E}" destId="{908B6205-1772-4D03-A154-72B6DA8EFBE5}" srcOrd="1" destOrd="0" presId="urn:microsoft.com/office/officeart/2018/2/layout/IconLabelDescriptionList"/>
    <dgm:cxn modelId="{06597A48-C7D8-4FE2-9B90-C7B46B4B2D08}" type="presParOf" srcId="{0845B2AD-7245-4664-8C7D-5475F3D2976E}" destId="{EB81F223-4ECD-4198-95F8-F0A6522D5AE0}" srcOrd="2" destOrd="0" presId="urn:microsoft.com/office/officeart/2018/2/layout/IconLabelDescriptionList"/>
    <dgm:cxn modelId="{4F391F27-8498-441A-898E-3129B8EF14DD}" type="presParOf" srcId="{0845B2AD-7245-4664-8C7D-5475F3D2976E}" destId="{6F48BC7B-0374-4FD2-A6D9-0494D010847C}" srcOrd="3" destOrd="0" presId="urn:microsoft.com/office/officeart/2018/2/layout/IconLabelDescriptionList"/>
    <dgm:cxn modelId="{1640E36D-AF0A-4AAE-BFB5-352B7E870394}" type="presParOf" srcId="{0845B2AD-7245-4664-8C7D-5475F3D2976E}" destId="{BDD610EC-55D6-405B-83E8-A7A14471795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15BC48-ECCD-457B-ACBF-9B14D8180B26}"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473D7EF1-E401-4354-992A-65233BC53A83}">
      <dgm:prSet/>
      <dgm:spPr/>
      <dgm:t>
        <a:bodyPr/>
        <a:lstStyle/>
        <a:p>
          <a:pPr>
            <a:lnSpc>
              <a:spcPct val="100000"/>
            </a:lnSpc>
            <a:defRPr b="1"/>
          </a:pPr>
          <a:r>
            <a:rPr lang="en-US" b="1" dirty="0">
              <a:latin typeface="Times New Roman"/>
              <a:cs typeface="Times New Roman"/>
            </a:rPr>
            <a:t>Tech Franchises</a:t>
          </a:r>
          <a:endParaRPr lang="en-US" dirty="0">
            <a:latin typeface="Times New Roman"/>
            <a:cs typeface="Times New Roman"/>
          </a:endParaRPr>
        </a:p>
      </dgm:t>
    </dgm:pt>
    <dgm:pt modelId="{C35B1D57-A107-41F0-8859-6224611E5722}" type="parTrans" cxnId="{B52B4948-C999-41F9-9DA6-50AFE2D27B4D}">
      <dgm:prSet/>
      <dgm:spPr/>
      <dgm:t>
        <a:bodyPr/>
        <a:lstStyle/>
        <a:p>
          <a:endParaRPr lang="en-US"/>
        </a:p>
      </dgm:t>
    </dgm:pt>
    <dgm:pt modelId="{54B602A0-3C0E-462D-A654-955E3097AA49}" type="sibTrans" cxnId="{B52B4948-C999-41F9-9DA6-50AFE2D27B4D}">
      <dgm:prSet/>
      <dgm:spPr/>
      <dgm:t>
        <a:bodyPr/>
        <a:lstStyle/>
        <a:p>
          <a:endParaRPr lang="en-US"/>
        </a:p>
      </dgm:t>
    </dgm:pt>
    <dgm:pt modelId="{805990BF-88B9-4709-9A08-85412BA12756}">
      <dgm:prSet/>
      <dgm:spPr/>
      <dgm:t>
        <a:bodyPr/>
        <a:lstStyle/>
        <a:p>
          <a:pPr>
            <a:lnSpc>
              <a:spcPct val="100000"/>
            </a:lnSpc>
          </a:pPr>
          <a:r>
            <a:rPr lang="en-US" dirty="0">
              <a:latin typeface="Times New Roman"/>
              <a:cs typeface="Times New Roman"/>
            </a:rPr>
            <a:t>While less common than in traditional sectors like food and retail, tech franchises do exist, particularly in areas like IT services, computer repair, and software training.</a:t>
          </a:r>
        </a:p>
      </dgm:t>
    </dgm:pt>
    <dgm:pt modelId="{6B5A3692-A8F2-4672-A65C-84C4039CB1EF}" type="parTrans" cxnId="{5493BF85-A7DC-4DB9-B79E-BFA9568C9524}">
      <dgm:prSet/>
      <dgm:spPr/>
      <dgm:t>
        <a:bodyPr/>
        <a:lstStyle/>
        <a:p>
          <a:endParaRPr lang="en-US"/>
        </a:p>
      </dgm:t>
    </dgm:pt>
    <dgm:pt modelId="{E2145F31-4AB8-4E4E-B780-F2EB83BDF8D4}" type="sibTrans" cxnId="{5493BF85-A7DC-4DB9-B79E-BFA9568C9524}">
      <dgm:prSet/>
      <dgm:spPr/>
      <dgm:t>
        <a:bodyPr/>
        <a:lstStyle/>
        <a:p>
          <a:endParaRPr lang="en-US"/>
        </a:p>
      </dgm:t>
    </dgm:pt>
    <dgm:pt modelId="{3870D1AF-F1EE-4764-A460-3EC004DF6D1C}">
      <dgm:prSet/>
      <dgm:spPr/>
      <dgm:t>
        <a:bodyPr/>
        <a:lstStyle/>
        <a:p>
          <a:pPr>
            <a:lnSpc>
              <a:spcPct val="100000"/>
            </a:lnSpc>
          </a:pPr>
          <a:r>
            <a:rPr lang="en-US" dirty="0">
              <a:latin typeface="Times New Roman"/>
              <a:cs typeface="Times New Roman"/>
            </a:rPr>
            <a:t>Tech franchises can benefit from leveraging established brand recognition, standardized processes, and centralized support in a rapidly evolving industry.</a:t>
          </a:r>
        </a:p>
      </dgm:t>
    </dgm:pt>
    <dgm:pt modelId="{686EB878-1968-4C38-B236-34A1DE1573B1}" type="parTrans" cxnId="{2487569A-3E74-4FD3-9B37-0D75AFDDB9F7}">
      <dgm:prSet/>
      <dgm:spPr/>
      <dgm:t>
        <a:bodyPr/>
        <a:lstStyle/>
        <a:p>
          <a:endParaRPr lang="en-US"/>
        </a:p>
      </dgm:t>
    </dgm:pt>
    <dgm:pt modelId="{E6351F0D-5537-4090-B828-4D7C22C867F0}" type="sibTrans" cxnId="{2487569A-3E74-4FD3-9B37-0D75AFDDB9F7}">
      <dgm:prSet/>
      <dgm:spPr/>
      <dgm:t>
        <a:bodyPr/>
        <a:lstStyle/>
        <a:p>
          <a:endParaRPr lang="en-US"/>
        </a:p>
      </dgm:t>
    </dgm:pt>
    <dgm:pt modelId="{E366786F-031D-460B-ABF5-58FDFA8E107C}">
      <dgm:prSet/>
      <dgm:spPr/>
      <dgm:t>
        <a:bodyPr/>
        <a:lstStyle/>
        <a:p>
          <a:pPr>
            <a:lnSpc>
              <a:spcPct val="100000"/>
            </a:lnSpc>
            <a:defRPr b="1"/>
          </a:pPr>
          <a:r>
            <a:rPr lang="en-US" b="1" dirty="0">
              <a:latin typeface="Times New Roman"/>
              <a:cs typeface="Times New Roman"/>
            </a:rPr>
            <a:t>Big-Tech Case Studies</a:t>
          </a:r>
          <a:endParaRPr lang="en-US" dirty="0">
            <a:latin typeface="Times New Roman"/>
            <a:cs typeface="Times New Roman"/>
          </a:endParaRPr>
        </a:p>
      </dgm:t>
    </dgm:pt>
    <dgm:pt modelId="{4F60D96B-F7D9-4BF7-93FF-12B26616BCCE}" type="parTrans" cxnId="{9CE4B677-E3D2-4003-A2CD-77C3ECC72D2D}">
      <dgm:prSet/>
      <dgm:spPr/>
      <dgm:t>
        <a:bodyPr/>
        <a:lstStyle/>
        <a:p>
          <a:endParaRPr lang="en-US"/>
        </a:p>
      </dgm:t>
    </dgm:pt>
    <dgm:pt modelId="{2DFEC7F3-4ABD-49C3-8E07-C95C58171A1E}" type="sibTrans" cxnId="{9CE4B677-E3D2-4003-A2CD-77C3ECC72D2D}">
      <dgm:prSet/>
      <dgm:spPr/>
      <dgm:t>
        <a:bodyPr/>
        <a:lstStyle/>
        <a:p>
          <a:endParaRPr lang="en-US"/>
        </a:p>
      </dgm:t>
    </dgm:pt>
    <dgm:pt modelId="{F9D72512-B651-4830-ADE9-6F11FA5DB65C}">
      <dgm:prSet/>
      <dgm:spPr/>
      <dgm:t>
        <a:bodyPr/>
        <a:lstStyle/>
        <a:p>
          <a:pPr>
            <a:lnSpc>
              <a:spcPct val="100000"/>
            </a:lnSpc>
          </a:pPr>
          <a:r>
            <a:rPr lang="en-US" dirty="0">
              <a:latin typeface="Times New Roman"/>
              <a:cs typeface="Times New Roman"/>
            </a:rPr>
            <a:t>Apple Authorized Service Provider Apple authorizes third-party service providers to offer repair and support services for its products, operating under Apple’s guidelines and quality standards.</a:t>
          </a:r>
        </a:p>
      </dgm:t>
    </dgm:pt>
    <dgm:pt modelId="{12578D87-65CB-4773-A63C-A4F72E9F2811}" type="parTrans" cxnId="{EBA19A76-FFF5-410B-A970-F3D859251A6F}">
      <dgm:prSet/>
      <dgm:spPr/>
      <dgm:t>
        <a:bodyPr/>
        <a:lstStyle/>
        <a:p>
          <a:endParaRPr lang="en-US"/>
        </a:p>
      </dgm:t>
    </dgm:pt>
    <dgm:pt modelId="{184377B0-4D15-46E9-828C-A29DFB5E1A98}" type="sibTrans" cxnId="{EBA19A76-FFF5-410B-A970-F3D859251A6F}">
      <dgm:prSet/>
      <dgm:spPr/>
      <dgm:t>
        <a:bodyPr/>
        <a:lstStyle/>
        <a:p>
          <a:endParaRPr lang="en-US"/>
        </a:p>
      </dgm:t>
    </dgm:pt>
    <dgm:pt modelId="{AD1BFE72-CE10-49CE-B619-2A7C3166A891}">
      <dgm:prSet/>
      <dgm:spPr/>
      <dgm:t>
        <a:bodyPr/>
        <a:lstStyle/>
        <a:p>
          <a:pPr>
            <a:lnSpc>
              <a:spcPct val="100000"/>
            </a:lnSpc>
          </a:pPr>
          <a:r>
            <a:rPr lang="en-US" dirty="0">
              <a:latin typeface="Times New Roman"/>
              <a:cs typeface="Times New Roman"/>
            </a:rPr>
            <a:t>Microsoft Certified Partners Microsoft certifies IT service providers to offer solutions, consulting, and support for Microsoft products and technologies.</a:t>
          </a:r>
        </a:p>
      </dgm:t>
    </dgm:pt>
    <dgm:pt modelId="{481ABD8B-B9DA-4768-AC56-E0315C922E82}" type="parTrans" cxnId="{6BA4D978-D09B-47AE-8C99-B8574252775C}">
      <dgm:prSet/>
      <dgm:spPr/>
      <dgm:t>
        <a:bodyPr/>
        <a:lstStyle/>
        <a:p>
          <a:endParaRPr lang="en-US"/>
        </a:p>
      </dgm:t>
    </dgm:pt>
    <dgm:pt modelId="{19FD63ED-FE9C-41D2-B1F0-0AB23EF95539}" type="sibTrans" cxnId="{6BA4D978-D09B-47AE-8C99-B8574252775C}">
      <dgm:prSet/>
      <dgm:spPr/>
      <dgm:t>
        <a:bodyPr/>
        <a:lstStyle/>
        <a:p>
          <a:endParaRPr lang="en-US"/>
        </a:p>
      </dgm:t>
    </dgm:pt>
    <dgm:pt modelId="{398054FC-3F12-4537-8CAC-ACA3242C51E9}" type="pres">
      <dgm:prSet presAssocID="{B915BC48-ECCD-457B-ACBF-9B14D8180B26}" presName="root" presStyleCnt="0">
        <dgm:presLayoutVars>
          <dgm:dir/>
          <dgm:resizeHandles val="exact"/>
        </dgm:presLayoutVars>
      </dgm:prSet>
      <dgm:spPr/>
    </dgm:pt>
    <dgm:pt modelId="{FBEFE0DF-5980-4BE2-A4AB-BFD58AE5FEE9}" type="pres">
      <dgm:prSet presAssocID="{473D7EF1-E401-4354-992A-65233BC53A83}" presName="compNode" presStyleCnt="0"/>
      <dgm:spPr/>
    </dgm:pt>
    <dgm:pt modelId="{05A5A435-66E0-4FAB-A42D-F21019CB22AD}" type="pres">
      <dgm:prSet presAssocID="{473D7EF1-E401-4354-992A-65233BC53A8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52AFC153-EF59-4F71-A696-5C3049969D75}" type="pres">
      <dgm:prSet presAssocID="{473D7EF1-E401-4354-992A-65233BC53A83}" presName="iconSpace" presStyleCnt="0"/>
      <dgm:spPr/>
    </dgm:pt>
    <dgm:pt modelId="{4BA3D7E6-BD1A-4CDF-8C39-6B0D08B623D2}" type="pres">
      <dgm:prSet presAssocID="{473D7EF1-E401-4354-992A-65233BC53A83}" presName="parTx" presStyleLbl="revTx" presStyleIdx="0" presStyleCnt="4">
        <dgm:presLayoutVars>
          <dgm:chMax val="0"/>
          <dgm:chPref val="0"/>
        </dgm:presLayoutVars>
      </dgm:prSet>
      <dgm:spPr/>
    </dgm:pt>
    <dgm:pt modelId="{0C8A9AB6-F8DA-4A00-AE5D-A0D6F74F673D}" type="pres">
      <dgm:prSet presAssocID="{473D7EF1-E401-4354-992A-65233BC53A83}" presName="txSpace" presStyleCnt="0"/>
      <dgm:spPr/>
    </dgm:pt>
    <dgm:pt modelId="{85D559A0-D28B-4244-A1FE-10221032C057}" type="pres">
      <dgm:prSet presAssocID="{473D7EF1-E401-4354-992A-65233BC53A83}" presName="desTx" presStyleLbl="revTx" presStyleIdx="1" presStyleCnt="4">
        <dgm:presLayoutVars/>
      </dgm:prSet>
      <dgm:spPr/>
    </dgm:pt>
    <dgm:pt modelId="{664367E8-3503-439C-8D12-9E0A848DF492}" type="pres">
      <dgm:prSet presAssocID="{54B602A0-3C0E-462D-A654-955E3097AA49}" presName="sibTrans" presStyleCnt="0"/>
      <dgm:spPr/>
    </dgm:pt>
    <dgm:pt modelId="{2F9851ED-3CA0-4DCD-BB7A-9FA7230218F8}" type="pres">
      <dgm:prSet presAssocID="{E366786F-031D-460B-ABF5-58FDFA8E107C}" presName="compNode" presStyleCnt="0"/>
      <dgm:spPr/>
    </dgm:pt>
    <dgm:pt modelId="{E435FA0E-CA89-4EC6-884A-925475DEEFC6}" type="pres">
      <dgm:prSet presAssocID="{E366786F-031D-460B-ABF5-58FDFA8E107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pple"/>
        </a:ext>
      </dgm:extLst>
    </dgm:pt>
    <dgm:pt modelId="{D43DD7D0-81DC-45B0-A3FE-17C31CDE34BE}" type="pres">
      <dgm:prSet presAssocID="{E366786F-031D-460B-ABF5-58FDFA8E107C}" presName="iconSpace" presStyleCnt="0"/>
      <dgm:spPr/>
    </dgm:pt>
    <dgm:pt modelId="{7A5D2484-04C8-41F0-A446-EE1476F0ECE5}" type="pres">
      <dgm:prSet presAssocID="{E366786F-031D-460B-ABF5-58FDFA8E107C}" presName="parTx" presStyleLbl="revTx" presStyleIdx="2" presStyleCnt="4">
        <dgm:presLayoutVars>
          <dgm:chMax val="0"/>
          <dgm:chPref val="0"/>
        </dgm:presLayoutVars>
      </dgm:prSet>
      <dgm:spPr/>
    </dgm:pt>
    <dgm:pt modelId="{649A5637-21B3-4122-8996-12103E28D5D4}" type="pres">
      <dgm:prSet presAssocID="{E366786F-031D-460B-ABF5-58FDFA8E107C}" presName="txSpace" presStyleCnt="0"/>
      <dgm:spPr/>
    </dgm:pt>
    <dgm:pt modelId="{EC3C77F4-52AE-412C-9433-7020FF1ECAA7}" type="pres">
      <dgm:prSet presAssocID="{E366786F-031D-460B-ABF5-58FDFA8E107C}" presName="desTx" presStyleLbl="revTx" presStyleIdx="3" presStyleCnt="4">
        <dgm:presLayoutVars/>
      </dgm:prSet>
      <dgm:spPr/>
    </dgm:pt>
  </dgm:ptLst>
  <dgm:cxnLst>
    <dgm:cxn modelId="{3275CC09-262A-4952-B15D-5DC9787A0E22}" type="presOf" srcId="{473D7EF1-E401-4354-992A-65233BC53A83}" destId="{4BA3D7E6-BD1A-4CDF-8C39-6B0D08B623D2}" srcOrd="0" destOrd="0" presId="urn:microsoft.com/office/officeart/2018/2/layout/IconLabelDescriptionList"/>
    <dgm:cxn modelId="{0B5C4F0C-509E-4F54-A3B4-34EC5BEC2FC5}" type="presOf" srcId="{F9D72512-B651-4830-ADE9-6F11FA5DB65C}" destId="{EC3C77F4-52AE-412C-9433-7020FF1ECAA7}" srcOrd="0" destOrd="0" presId="urn:microsoft.com/office/officeart/2018/2/layout/IconLabelDescriptionList"/>
    <dgm:cxn modelId="{FAAFB93A-4DED-42B4-899E-BC0AC33B1FC8}" type="presOf" srcId="{E366786F-031D-460B-ABF5-58FDFA8E107C}" destId="{7A5D2484-04C8-41F0-A446-EE1476F0ECE5}" srcOrd="0" destOrd="0" presId="urn:microsoft.com/office/officeart/2018/2/layout/IconLabelDescriptionList"/>
    <dgm:cxn modelId="{B52B4948-C999-41F9-9DA6-50AFE2D27B4D}" srcId="{B915BC48-ECCD-457B-ACBF-9B14D8180B26}" destId="{473D7EF1-E401-4354-992A-65233BC53A83}" srcOrd="0" destOrd="0" parTransId="{C35B1D57-A107-41F0-8859-6224611E5722}" sibTransId="{54B602A0-3C0E-462D-A654-955E3097AA49}"/>
    <dgm:cxn modelId="{D9B99149-A57E-4048-BA7B-F9CD20ADE8C0}" type="presOf" srcId="{805990BF-88B9-4709-9A08-85412BA12756}" destId="{85D559A0-D28B-4244-A1FE-10221032C057}" srcOrd="0" destOrd="0" presId="urn:microsoft.com/office/officeart/2018/2/layout/IconLabelDescriptionList"/>
    <dgm:cxn modelId="{A32C8753-FFEB-4410-8D0F-B1F25BC818D3}" type="presOf" srcId="{B915BC48-ECCD-457B-ACBF-9B14D8180B26}" destId="{398054FC-3F12-4537-8CAC-ACA3242C51E9}" srcOrd="0" destOrd="0" presId="urn:microsoft.com/office/officeart/2018/2/layout/IconLabelDescriptionList"/>
    <dgm:cxn modelId="{EBA19A76-FFF5-410B-A970-F3D859251A6F}" srcId="{E366786F-031D-460B-ABF5-58FDFA8E107C}" destId="{F9D72512-B651-4830-ADE9-6F11FA5DB65C}" srcOrd="0" destOrd="0" parTransId="{12578D87-65CB-4773-A63C-A4F72E9F2811}" sibTransId="{184377B0-4D15-46E9-828C-A29DFB5E1A98}"/>
    <dgm:cxn modelId="{98D1EE56-10BE-4227-96B6-B0647B949F3B}" type="presOf" srcId="{3870D1AF-F1EE-4764-A460-3EC004DF6D1C}" destId="{85D559A0-D28B-4244-A1FE-10221032C057}" srcOrd="0" destOrd="1" presId="urn:microsoft.com/office/officeart/2018/2/layout/IconLabelDescriptionList"/>
    <dgm:cxn modelId="{9CE4B677-E3D2-4003-A2CD-77C3ECC72D2D}" srcId="{B915BC48-ECCD-457B-ACBF-9B14D8180B26}" destId="{E366786F-031D-460B-ABF5-58FDFA8E107C}" srcOrd="1" destOrd="0" parTransId="{4F60D96B-F7D9-4BF7-93FF-12B26616BCCE}" sibTransId="{2DFEC7F3-4ABD-49C3-8E07-C95C58171A1E}"/>
    <dgm:cxn modelId="{6BA4D978-D09B-47AE-8C99-B8574252775C}" srcId="{E366786F-031D-460B-ABF5-58FDFA8E107C}" destId="{AD1BFE72-CE10-49CE-B619-2A7C3166A891}" srcOrd="1" destOrd="0" parTransId="{481ABD8B-B9DA-4768-AC56-E0315C922E82}" sibTransId="{19FD63ED-FE9C-41D2-B1F0-0AB23EF95539}"/>
    <dgm:cxn modelId="{5493BF85-A7DC-4DB9-B79E-BFA9568C9524}" srcId="{473D7EF1-E401-4354-992A-65233BC53A83}" destId="{805990BF-88B9-4709-9A08-85412BA12756}" srcOrd="0" destOrd="0" parTransId="{6B5A3692-A8F2-4672-A65C-84C4039CB1EF}" sibTransId="{E2145F31-4AB8-4E4E-B780-F2EB83BDF8D4}"/>
    <dgm:cxn modelId="{2487569A-3E74-4FD3-9B37-0D75AFDDB9F7}" srcId="{473D7EF1-E401-4354-992A-65233BC53A83}" destId="{3870D1AF-F1EE-4764-A460-3EC004DF6D1C}" srcOrd="1" destOrd="0" parTransId="{686EB878-1968-4C38-B236-34A1DE1573B1}" sibTransId="{E6351F0D-5537-4090-B828-4D7C22C867F0}"/>
    <dgm:cxn modelId="{0537BCD6-B2BF-4649-B565-E9D148E37F97}" type="presOf" srcId="{AD1BFE72-CE10-49CE-B619-2A7C3166A891}" destId="{EC3C77F4-52AE-412C-9433-7020FF1ECAA7}" srcOrd="0" destOrd="1" presId="urn:microsoft.com/office/officeart/2018/2/layout/IconLabelDescriptionList"/>
    <dgm:cxn modelId="{2602620A-5A1D-43BB-B565-47C1ABF4A77A}" type="presParOf" srcId="{398054FC-3F12-4537-8CAC-ACA3242C51E9}" destId="{FBEFE0DF-5980-4BE2-A4AB-BFD58AE5FEE9}" srcOrd="0" destOrd="0" presId="urn:microsoft.com/office/officeart/2018/2/layout/IconLabelDescriptionList"/>
    <dgm:cxn modelId="{A115A479-DEA1-471E-AF86-4D9808643A9B}" type="presParOf" srcId="{FBEFE0DF-5980-4BE2-A4AB-BFD58AE5FEE9}" destId="{05A5A435-66E0-4FAB-A42D-F21019CB22AD}" srcOrd="0" destOrd="0" presId="urn:microsoft.com/office/officeart/2018/2/layout/IconLabelDescriptionList"/>
    <dgm:cxn modelId="{8A35CBE0-9708-4084-9185-3B52679B9A0D}" type="presParOf" srcId="{FBEFE0DF-5980-4BE2-A4AB-BFD58AE5FEE9}" destId="{52AFC153-EF59-4F71-A696-5C3049969D75}" srcOrd="1" destOrd="0" presId="urn:microsoft.com/office/officeart/2018/2/layout/IconLabelDescriptionList"/>
    <dgm:cxn modelId="{21971631-2BD9-4C26-892A-165010CAE665}" type="presParOf" srcId="{FBEFE0DF-5980-4BE2-A4AB-BFD58AE5FEE9}" destId="{4BA3D7E6-BD1A-4CDF-8C39-6B0D08B623D2}" srcOrd="2" destOrd="0" presId="urn:microsoft.com/office/officeart/2018/2/layout/IconLabelDescriptionList"/>
    <dgm:cxn modelId="{3A78095A-748B-4FB5-8D3D-6666514CA226}" type="presParOf" srcId="{FBEFE0DF-5980-4BE2-A4AB-BFD58AE5FEE9}" destId="{0C8A9AB6-F8DA-4A00-AE5D-A0D6F74F673D}" srcOrd="3" destOrd="0" presId="urn:microsoft.com/office/officeart/2018/2/layout/IconLabelDescriptionList"/>
    <dgm:cxn modelId="{62F67264-5028-4E5F-B399-52B21D6359C0}" type="presParOf" srcId="{FBEFE0DF-5980-4BE2-A4AB-BFD58AE5FEE9}" destId="{85D559A0-D28B-4244-A1FE-10221032C057}" srcOrd="4" destOrd="0" presId="urn:microsoft.com/office/officeart/2018/2/layout/IconLabelDescriptionList"/>
    <dgm:cxn modelId="{37AA10CF-5668-4A89-9E88-9F4A9367853C}" type="presParOf" srcId="{398054FC-3F12-4537-8CAC-ACA3242C51E9}" destId="{664367E8-3503-439C-8D12-9E0A848DF492}" srcOrd="1" destOrd="0" presId="urn:microsoft.com/office/officeart/2018/2/layout/IconLabelDescriptionList"/>
    <dgm:cxn modelId="{E6CF1A28-D832-49D3-A0DA-47B1A9C109E4}" type="presParOf" srcId="{398054FC-3F12-4537-8CAC-ACA3242C51E9}" destId="{2F9851ED-3CA0-4DCD-BB7A-9FA7230218F8}" srcOrd="2" destOrd="0" presId="urn:microsoft.com/office/officeart/2018/2/layout/IconLabelDescriptionList"/>
    <dgm:cxn modelId="{36DDC76B-E9A6-436A-9AE4-2A4A8F67052E}" type="presParOf" srcId="{2F9851ED-3CA0-4DCD-BB7A-9FA7230218F8}" destId="{E435FA0E-CA89-4EC6-884A-925475DEEFC6}" srcOrd="0" destOrd="0" presId="urn:microsoft.com/office/officeart/2018/2/layout/IconLabelDescriptionList"/>
    <dgm:cxn modelId="{D62C3C9A-CD92-4018-86AC-DAECFC3825C0}" type="presParOf" srcId="{2F9851ED-3CA0-4DCD-BB7A-9FA7230218F8}" destId="{D43DD7D0-81DC-45B0-A3FE-17C31CDE34BE}" srcOrd="1" destOrd="0" presId="urn:microsoft.com/office/officeart/2018/2/layout/IconLabelDescriptionList"/>
    <dgm:cxn modelId="{A5535336-A8B6-406C-ADA7-B9FF012C52C4}" type="presParOf" srcId="{2F9851ED-3CA0-4DCD-BB7A-9FA7230218F8}" destId="{7A5D2484-04C8-41F0-A446-EE1476F0ECE5}" srcOrd="2" destOrd="0" presId="urn:microsoft.com/office/officeart/2018/2/layout/IconLabelDescriptionList"/>
    <dgm:cxn modelId="{F343FE1E-558A-4624-A3A5-BD5766CCA68E}" type="presParOf" srcId="{2F9851ED-3CA0-4DCD-BB7A-9FA7230218F8}" destId="{649A5637-21B3-4122-8996-12103E28D5D4}" srcOrd="3" destOrd="0" presId="urn:microsoft.com/office/officeart/2018/2/layout/IconLabelDescriptionList"/>
    <dgm:cxn modelId="{765FE73B-D67D-44DF-8762-E775317B93CB}" type="presParOf" srcId="{2F9851ED-3CA0-4DCD-BB7A-9FA7230218F8}" destId="{EC3C77F4-52AE-412C-9433-7020FF1ECAA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141F0-3EFD-4300-8922-7604060CA45C}">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274A72-D3D6-4BE3-86C1-56FE7D5A7F5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4E4C95-E03E-46E7-A053-7A2AD03D15E7}">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a:cs typeface="Times New Roman"/>
            </a:rPr>
            <a:t>The Freemium business model is a pricing strategy where a company offers basic services or products for free while charging a premium for advanced or additional features. </a:t>
          </a:r>
        </a:p>
      </dsp:txBody>
      <dsp:txXfrm>
        <a:off x="1435590" y="531"/>
        <a:ext cx="9080009" cy="1242935"/>
      </dsp:txXfrm>
    </dsp:sp>
    <dsp:sp modelId="{4BE95AD0-9738-4ABF-B0EC-D8B69580111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CA5D1-38ED-449E-B4F6-EA9F10798E2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9E6BB0-D780-4A09-B67E-D365C875A41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a:cs typeface="Times New Roman"/>
            </a:rPr>
            <a:t>The term "freemium" is a combination of "free" and "premium." </a:t>
          </a:r>
        </a:p>
      </dsp:txBody>
      <dsp:txXfrm>
        <a:off x="1435590" y="1554201"/>
        <a:ext cx="9080009" cy="1242935"/>
      </dsp:txXfrm>
    </dsp:sp>
    <dsp:sp modelId="{12D61C8C-127C-40BF-B925-7B2940151FD2}">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D03DEC-7664-4CBE-AB0A-DBC69216BC8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EA4B81-12A8-424B-9412-B9F0370F4766}">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a:cs typeface="Times New Roman"/>
            </a:rPr>
            <a:t>This model is widely used in the digital economy, particularly by software and online service providers, to attract a large user base and convert a portion of them into paying customers (Pujol, 2010)</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2A5F8-229B-45F7-83BB-F2B2072C3F3A}">
      <dsp:nvSpPr>
        <dsp:cNvPr id="0" name=""/>
        <dsp:cNvSpPr/>
      </dsp:nvSpPr>
      <dsp:spPr>
        <a:xfrm>
          <a:off x="765914" y="26090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F5ED6B-FDD8-447A-9B87-F93B57315327}">
      <dsp:nvSpPr>
        <dsp:cNvPr id="0" name=""/>
        <dsp:cNvSpPr/>
      </dsp:nvSpPr>
      <dsp:spPr>
        <a:xfrm>
          <a:off x="765914" y="193075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latin typeface="Times New Roman"/>
              <a:cs typeface="Times New Roman"/>
            </a:rPr>
            <a:t>Free Version</a:t>
          </a:r>
        </a:p>
      </dsp:txBody>
      <dsp:txXfrm>
        <a:off x="765914" y="1930758"/>
        <a:ext cx="4320000" cy="648000"/>
      </dsp:txXfrm>
    </dsp:sp>
    <dsp:sp modelId="{CBC7C649-2696-40B0-85B1-82E481E3AF40}">
      <dsp:nvSpPr>
        <dsp:cNvPr id="0" name=""/>
        <dsp:cNvSpPr/>
      </dsp:nvSpPr>
      <dsp:spPr>
        <a:xfrm>
          <a:off x="765914" y="2652178"/>
          <a:ext cx="4320000" cy="1279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Times New Roman"/>
              <a:cs typeface="Times New Roman"/>
            </a:rPr>
            <a:t>Basic features or services are offered to users at no cost.</a:t>
          </a:r>
        </a:p>
        <a:p>
          <a:pPr marL="0" lvl="0" indent="0" algn="l" defTabSz="755650">
            <a:lnSpc>
              <a:spcPct val="100000"/>
            </a:lnSpc>
            <a:spcBef>
              <a:spcPct val="0"/>
            </a:spcBef>
            <a:spcAft>
              <a:spcPct val="35000"/>
            </a:spcAft>
            <a:buNone/>
          </a:pPr>
          <a:r>
            <a:rPr lang="en-US" sz="1700" kern="1200">
              <a:latin typeface="Times New Roman"/>
              <a:cs typeface="Times New Roman"/>
            </a:rPr>
            <a:t>Aimed at attracting a large user base and fostering initial engagement.</a:t>
          </a:r>
        </a:p>
      </dsp:txBody>
      <dsp:txXfrm>
        <a:off x="765914" y="2652178"/>
        <a:ext cx="4320000" cy="1279721"/>
      </dsp:txXfrm>
    </dsp:sp>
    <dsp:sp modelId="{6FC210E6-6177-40A6-B6B7-3D13D6742E6D}">
      <dsp:nvSpPr>
        <dsp:cNvPr id="0" name=""/>
        <dsp:cNvSpPr/>
      </dsp:nvSpPr>
      <dsp:spPr>
        <a:xfrm>
          <a:off x="5841914" y="26090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81F223-4ECD-4198-95F8-F0A6522D5AE0}">
      <dsp:nvSpPr>
        <dsp:cNvPr id="0" name=""/>
        <dsp:cNvSpPr/>
      </dsp:nvSpPr>
      <dsp:spPr>
        <a:xfrm>
          <a:off x="5841914" y="193075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latin typeface="Times New Roman"/>
              <a:cs typeface="Times New Roman"/>
            </a:rPr>
            <a:t>Premium Version</a:t>
          </a:r>
        </a:p>
      </dsp:txBody>
      <dsp:txXfrm>
        <a:off x="5841914" y="1930758"/>
        <a:ext cx="4320000" cy="648000"/>
      </dsp:txXfrm>
    </dsp:sp>
    <dsp:sp modelId="{BDD610EC-55D6-405B-83E8-A7A144717957}">
      <dsp:nvSpPr>
        <dsp:cNvPr id="0" name=""/>
        <dsp:cNvSpPr/>
      </dsp:nvSpPr>
      <dsp:spPr>
        <a:xfrm>
          <a:off x="5841914" y="2652178"/>
          <a:ext cx="4320000" cy="1279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Times New Roman"/>
              <a:cs typeface="Times New Roman"/>
            </a:rPr>
            <a:t>Enhanced features, functionality, or additional services are available for a subscription fee or one-time payment.</a:t>
          </a:r>
        </a:p>
        <a:p>
          <a:pPr marL="0" lvl="0" indent="0" algn="l" defTabSz="755650">
            <a:lnSpc>
              <a:spcPct val="100000"/>
            </a:lnSpc>
            <a:spcBef>
              <a:spcPct val="0"/>
            </a:spcBef>
            <a:spcAft>
              <a:spcPct val="35000"/>
            </a:spcAft>
            <a:buNone/>
          </a:pPr>
          <a:r>
            <a:rPr lang="en-US" sz="1700" kern="1200">
              <a:latin typeface="Times New Roman"/>
              <a:cs typeface="Times New Roman"/>
            </a:rPr>
            <a:t>Designed to cater to users who require more advanced capabilities or specialized features.</a:t>
          </a:r>
        </a:p>
      </dsp:txBody>
      <dsp:txXfrm>
        <a:off x="5841914" y="2652178"/>
        <a:ext cx="4320000" cy="12797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5A435-66E0-4FAB-A42D-F21019CB22AD}">
      <dsp:nvSpPr>
        <dsp:cNvPr id="0" name=""/>
        <dsp:cNvSpPr/>
      </dsp:nvSpPr>
      <dsp:spPr>
        <a:xfrm>
          <a:off x="564399" y="0"/>
          <a:ext cx="1509048" cy="1308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A3D7E6-BD1A-4CDF-8C39-6B0D08B623D2}">
      <dsp:nvSpPr>
        <dsp:cNvPr id="0" name=""/>
        <dsp:cNvSpPr/>
      </dsp:nvSpPr>
      <dsp:spPr>
        <a:xfrm>
          <a:off x="564399" y="1452728"/>
          <a:ext cx="4311566" cy="560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55750">
            <a:lnSpc>
              <a:spcPct val="100000"/>
            </a:lnSpc>
            <a:spcBef>
              <a:spcPct val="0"/>
            </a:spcBef>
            <a:spcAft>
              <a:spcPct val="35000"/>
            </a:spcAft>
            <a:buNone/>
            <a:defRPr b="1"/>
          </a:pPr>
          <a:r>
            <a:rPr lang="en-US" sz="3500" b="1" kern="1200" dirty="0">
              <a:latin typeface="Times New Roman"/>
              <a:cs typeface="Times New Roman"/>
            </a:rPr>
            <a:t>Tech Franchises</a:t>
          </a:r>
          <a:endParaRPr lang="en-US" sz="3500" kern="1200" dirty="0">
            <a:latin typeface="Times New Roman"/>
            <a:cs typeface="Times New Roman"/>
          </a:endParaRPr>
        </a:p>
      </dsp:txBody>
      <dsp:txXfrm>
        <a:off x="564399" y="1452728"/>
        <a:ext cx="4311566" cy="560714"/>
      </dsp:txXfrm>
    </dsp:sp>
    <dsp:sp modelId="{85D559A0-D28B-4244-A1FE-10221032C057}">
      <dsp:nvSpPr>
        <dsp:cNvPr id="0" name=""/>
        <dsp:cNvSpPr/>
      </dsp:nvSpPr>
      <dsp:spPr>
        <a:xfrm>
          <a:off x="564399" y="2080603"/>
          <a:ext cx="4311566" cy="179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latin typeface="Times New Roman"/>
              <a:cs typeface="Times New Roman"/>
            </a:rPr>
            <a:t>While less common than in traditional sectors like food and retail, tech franchises do exist, particularly in areas like IT services, computer repair, and software training.</a:t>
          </a:r>
        </a:p>
        <a:p>
          <a:pPr marL="0" lvl="0" indent="0" algn="l" defTabSz="755650">
            <a:lnSpc>
              <a:spcPct val="100000"/>
            </a:lnSpc>
            <a:spcBef>
              <a:spcPct val="0"/>
            </a:spcBef>
            <a:spcAft>
              <a:spcPct val="35000"/>
            </a:spcAft>
            <a:buNone/>
          </a:pPr>
          <a:r>
            <a:rPr lang="en-US" sz="1700" kern="1200" dirty="0">
              <a:latin typeface="Times New Roman"/>
              <a:cs typeface="Times New Roman"/>
            </a:rPr>
            <a:t>Tech franchises can benefit from leveraging established brand recognition, standardized processes, and centralized support in a rapidly evolving industry.</a:t>
          </a:r>
        </a:p>
      </dsp:txBody>
      <dsp:txXfrm>
        <a:off x="564399" y="2080603"/>
        <a:ext cx="4311566" cy="1796344"/>
      </dsp:txXfrm>
    </dsp:sp>
    <dsp:sp modelId="{E435FA0E-CA89-4EC6-884A-925475DEEFC6}">
      <dsp:nvSpPr>
        <dsp:cNvPr id="0" name=""/>
        <dsp:cNvSpPr/>
      </dsp:nvSpPr>
      <dsp:spPr>
        <a:xfrm>
          <a:off x="5630490" y="0"/>
          <a:ext cx="1509048" cy="1308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5D2484-04C8-41F0-A446-EE1476F0ECE5}">
      <dsp:nvSpPr>
        <dsp:cNvPr id="0" name=""/>
        <dsp:cNvSpPr/>
      </dsp:nvSpPr>
      <dsp:spPr>
        <a:xfrm>
          <a:off x="5630490" y="1452728"/>
          <a:ext cx="4311566" cy="560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55750">
            <a:lnSpc>
              <a:spcPct val="100000"/>
            </a:lnSpc>
            <a:spcBef>
              <a:spcPct val="0"/>
            </a:spcBef>
            <a:spcAft>
              <a:spcPct val="35000"/>
            </a:spcAft>
            <a:buNone/>
            <a:defRPr b="1"/>
          </a:pPr>
          <a:r>
            <a:rPr lang="en-US" sz="3500" b="1" kern="1200" dirty="0">
              <a:latin typeface="Times New Roman"/>
              <a:cs typeface="Times New Roman"/>
            </a:rPr>
            <a:t>Big-Tech Case Studies</a:t>
          </a:r>
          <a:endParaRPr lang="en-US" sz="3500" kern="1200" dirty="0">
            <a:latin typeface="Times New Roman"/>
            <a:cs typeface="Times New Roman"/>
          </a:endParaRPr>
        </a:p>
      </dsp:txBody>
      <dsp:txXfrm>
        <a:off x="5630490" y="1452728"/>
        <a:ext cx="4311566" cy="560714"/>
      </dsp:txXfrm>
    </dsp:sp>
    <dsp:sp modelId="{EC3C77F4-52AE-412C-9433-7020FF1ECAA7}">
      <dsp:nvSpPr>
        <dsp:cNvPr id="0" name=""/>
        <dsp:cNvSpPr/>
      </dsp:nvSpPr>
      <dsp:spPr>
        <a:xfrm>
          <a:off x="5630490" y="2080603"/>
          <a:ext cx="4311566" cy="1796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latin typeface="Times New Roman"/>
              <a:cs typeface="Times New Roman"/>
            </a:rPr>
            <a:t>Apple Authorized Service Provider Apple authorizes third-party service providers to offer repair and support services for its products, operating under Apple’s guidelines and quality standards.</a:t>
          </a:r>
        </a:p>
        <a:p>
          <a:pPr marL="0" lvl="0" indent="0" algn="l" defTabSz="755650">
            <a:lnSpc>
              <a:spcPct val="100000"/>
            </a:lnSpc>
            <a:spcBef>
              <a:spcPct val="0"/>
            </a:spcBef>
            <a:spcAft>
              <a:spcPct val="35000"/>
            </a:spcAft>
            <a:buNone/>
          </a:pPr>
          <a:r>
            <a:rPr lang="en-US" sz="1700" kern="1200" dirty="0">
              <a:latin typeface="Times New Roman"/>
              <a:cs typeface="Times New Roman"/>
            </a:rPr>
            <a:t>Microsoft Certified Partners Microsoft certifies IT service providers to offer solutions, consulting, and support for Microsoft products and technologies.</a:t>
          </a:r>
        </a:p>
      </dsp:txBody>
      <dsp:txXfrm>
        <a:off x="5630490" y="2080603"/>
        <a:ext cx="4311566" cy="1796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A2DE3-CD10-46E3-B998-EAC1FFF4FCBA}" type="datetimeFigureOut">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F8D7F-9C37-46F1-AA36-9D245445A4A0}" type="slidenum">
              <a:rPr lang="en-US" smtClean="0"/>
              <a:t>‹#›</a:t>
            </a:fld>
            <a:endParaRPr lang="en-US"/>
          </a:p>
        </p:txBody>
      </p:sp>
    </p:spTree>
    <p:extLst>
      <p:ext uri="{BB962C8B-B14F-4D97-AF65-F5344CB8AC3E}">
        <p14:creationId xmlns:p14="http://schemas.microsoft.com/office/powerpoint/2010/main" val="301169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3118A-983C-4BAB-A2F5-F241AF813A00}"/>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5" name="Footer Placeholder 4">
            <a:extLst>
              <a:ext uri="{FF2B5EF4-FFF2-40B4-BE49-F238E27FC236}">
                <a16:creationId xmlns:a16="http://schemas.microsoft.com/office/drawing/2014/main"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E5F64-03B8-4684-BD50-660EC9D3ABB6}"/>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59970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D9E-F4D3-4F95-A71F-9FA31CBABF8E}"/>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5" name="Footer Placeholder 4">
            <a:extLst>
              <a:ext uri="{FF2B5EF4-FFF2-40B4-BE49-F238E27FC236}">
                <a16:creationId xmlns:a16="http://schemas.microsoft.com/office/drawing/2014/main"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3FC63-CD2A-43FC-849B-2384A09A6B8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13653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A600-AEDA-4D25-AA64-549A1B2DDCFB}"/>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5" name="Footer Placeholder 4">
            <a:extLst>
              <a:ext uri="{FF2B5EF4-FFF2-40B4-BE49-F238E27FC236}">
                <a16:creationId xmlns:a16="http://schemas.microsoft.com/office/drawing/2014/main"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BFB76-0582-4C73-8D0D-370BEE6221A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63849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B6FA-8297-98A2-0EBA-9E3961F50198}"/>
              </a:ext>
            </a:extLst>
          </p:cNvPr>
          <p:cNvSpPr>
            <a:spLocks noGrp="1"/>
          </p:cNvSpPr>
          <p:nvPr>
            <p:ph type="ctrTitle"/>
          </p:nvPr>
        </p:nvSpPr>
        <p:spPr>
          <a:xfrm>
            <a:off x="1524000" y="1122908"/>
            <a:ext cx="9144000" cy="2387576"/>
          </a:xfrm>
          <a:prstGeom prst="rect">
            <a:avLst/>
          </a:prstGeom>
        </p:spPr>
        <p:txBody>
          <a:bodyPr anchor="b"/>
          <a:lstStyle>
            <a:lvl1pPr algn="ctr">
              <a:defRPr sz="4219"/>
            </a:lvl1pPr>
          </a:lstStyle>
          <a:p>
            <a:r>
              <a:rPr lang="en-US"/>
              <a:t>Click to edit Master title style</a:t>
            </a:r>
            <a:endParaRPr lang="x-none"/>
          </a:p>
        </p:txBody>
      </p:sp>
      <p:sp>
        <p:nvSpPr>
          <p:cNvPr id="3" name="Subtitle 2">
            <a:extLst>
              <a:ext uri="{FF2B5EF4-FFF2-40B4-BE49-F238E27FC236}">
                <a16:creationId xmlns:a16="http://schemas.microsoft.com/office/drawing/2014/main" id="{A6145C16-A1E3-1713-673C-A142BFC3EBB2}"/>
              </a:ext>
            </a:extLst>
          </p:cNvPr>
          <p:cNvSpPr>
            <a:spLocks noGrp="1"/>
          </p:cNvSpPr>
          <p:nvPr>
            <p:ph type="subTitle" idx="1"/>
          </p:nvPr>
        </p:nvSpPr>
        <p:spPr>
          <a:xfrm>
            <a:off x="1524000" y="3602013"/>
            <a:ext cx="9144000" cy="1655340"/>
          </a:xfrm>
        </p:spPr>
        <p:txBody>
          <a:bodyPr/>
          <a:lstStyle>
            <a:lvl1pPr marL="0" indent="0" algn="ctr">
              <a:buNone/>
              <a:defRPr sz="1687"/>
            </a:lvl1pPr>
            <a:lvl2pPr marL="321457" indent="0" algn="ctr">
              <a:buNone/>
              <a:defRPr sz="1406"/>
            </a:lvl2pPr>
            <a:lvl3pPr marL="642915" indent="0" algn="ctr">
              <a:buNone/>
              <a:defRPr sz="1266"/>
            </a:lvl3pPr>
            <a:lvl4pPr marL="964372" indent="0" algn="ctr">
              <a:buNone/>
              <a:defRPr sz="1125"/>
            </a:lvl4pPr>
            <a:lvl5pPr marL="1285829" indent="0" algn="ctr">
              <a:buNone/>
              <a:defRPr sz="1125"/>
            </a:lvl5pPr>
            <a:lvl6pPr marL="1607287" indent="0" algn="ctr">
              <a:buNone/>
              <a:defRPr sz="1125"/>
            </a:lvl6pPr>
            <a:lvl7pPr marL="1928744" indent="0" algn="ctr">
              <a:buNone/>
              <a:defRPr sz="1125"/>
            </a:lvl7pPr>
            <a:lvl8pPr marL="2250201" indent="0" algn="ctr">
              <a:buNone/>
              <a:defRPr sz="1125"/>
            </a:lvl8pPr>
            <a:lvl9pPr marL="2571659" indent="0" algn="ctr">
              <a:buNone/>
              <a:defRPr sz="1125"/>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1A55079A-F68C-BD88-448A-460D2C40CD24}"/>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5" name="Footer Placeholder 4">
            <a:extLst>
              <a:ext uri="{FF2B5EF4-FFF2-40B4-BE49-F238E27FC236}">
                <a16:creationId xmlns:a16="http://schemas.microsoft.com/office/drawing/2014/main" id="{CC960E04-7C06-54AF-9744-903D89FAD30D}"/>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CB506895-CEC2-0B58-B1B4-73DBA26DB14F}"/>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3132400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4A9C-564C-A179-AE60-84D8CE4B8F5A}"/>
              </a:ext>
            </a:extLst>
          </p:cNvPr>
          <p:cNvSpPr>
            <a:spLocks noGrp="1"/>
          </p:cNvSpPr>
          <p:nvPr>
            <p:ph type="title"/>
          </p:nvPr>
        </p:nvSpPr>
        <p:spPr>
          <a:xfrm>
            <a:off x="837903" y="365002"/>
            <a:ext cx="10747579" cy="779049"/>
          </a:xfrm>
          <a:prstGeom prst="rect">
            <a:avLst/>
          </a:prstGeom>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1C229155-7909-8187-39AA-7BF015DF7D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D20A888C-DE5A-56E8-A132-7628B6F07D2F}"/>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5" name="Footer Placeholder 4">
            <a:extLst>
              <a:ext uri="{FF2B5EF4-FFF2-40B4-BE49-F238E27FC236}">
                <a16:creationId xmlns:a16="http://schemas.microsoft.com/office/drawing/2014/main" id="{E5E6B0F6-FB13-7EE8-0918-1E19B7F758E1}"/>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1F759185-D933-1FF8-AD9B-5DB6CA6CCC72}"/>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4240850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C212-AE5E-51AA-DE43-1C42990B2127}"/>
              </a:ext>
            </a:extLst>
          </p:cNvPr>
          <p:cNvSpPr>
            <a:spLocks noGrp="1"/>
          </p:cNvSpPr>
          <p:nvPr>
            <p:ph type="title"/>
          </p:nvPr>
        </p:nvSpPr>
        <p:spPr>
          <a:xfrm>
            <a:off x="831950" y="1710036"/>
            <a:ext cx="10516195" cy="2851919"/>
          </a:xfrm>
          <a:prstGeom prst="rect">
            <a:avLst/>
          </a:prstGeom>
        </p:spPr>
        <p:txBody>
          <a:bodyPr anchor="b"/>
          <a:lstStyle>
            <a:lvl1pPr>
              <a:defRPr sz="4219"/>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E9B31C51-E92F-23B5-BC88-F7AED204132A}"/>
              </a:ext>
            </a:extLst>
          </p:cNvPr>
          <p:cNvSpPr>
            <a:spLocks noGrp="1"/>
          </p:cNvSpPr>
          <p:nvPr>
            <p:ph type="body" idx="1"/>
          </p:nvPr>
        </p:nvSpPr>
        <p:spPr>
          <a:xfrm>
            <a:off x="831950" y="4589859"/>
            <a:ext cx="10516195" cy="1500188"/>
          </a:xfrm>
        </p:spPr>
        <p:txBody>
          <a:bodyPr/>
          <a:lstStyle>
            <a:lvl1pPr marL="0" indent="0">
              <a:buNone/>
              <a:defRPr sz="1687">
                <a:solidFill>
                  <a:schemeClr val="tx1">
                    <a:tint val="75000"/>
                  </a:schemeClr>
                </a:solidFill>
              </a:defRPr>
            </a:lvl1pPr>
            <a:lvl2pPr marL="321457" indent="0">
              <a:buNone/>
              <a:defRPr sz="1406">
                <a:solidFill>
                  <a:schemeClr val="tx1">
                    <a:tint val="75000"/>
                  </a:schemeClr>
                </a:solidFill>
              </a:defRPr>
            </a:lvl2pPr>
            <a:lvl3pPr marL="642915" indent="0">
              <a:buNone/>
              <a:defRPr sz="1266">
                <a:solidFill>
                  <a:schemeClr val="tx1">
                    <a:tint val="75000"/>
                  </a:schemeClr>
                </a:solidFill>
              </a:defRPr>
            </a:lvl3pPr>
            <a:lvl4pPr marL="964372" indent="0">
              <a:buNone/>
              <a:defRPr sz="1125">
                <a:solidFill>
                  <a:schemeClr val="tx1">
                    <a:tint val="75000"/>
                  </a:schemeClr>
                </a:solidFill>
              </a:defRPr>
            </a:lvl4pPr>
            <a:lvl5pPr marL="1285829" indent="0">
              <a:buNone/>
              <a:defRPr sz="1125">
                <a:solidFill>
                  <a:schemeClr val="tx1">
                    <a:tint val="75000"/>
                  </a:schemeClr>
                </a:solidFill>
              </a:defRPr>
            </a:lvl5pPr>
            <a:lvl6pPr marL="1607287" indent="0">
              <a:buNone/>
              <a:defRPr sz="1125">
                <a:solidFill>
                  <a:schemeClr val="tx1">
                    <a:tint val="75000"/>
                  </a:schemeClr>
                </a:solidFill>
              </a:defRPr>
            </a:lvl6pPr>
            <a:lvl7pPr marL="1928744" indent="0">
              <a:buNone/>
              <a:defRPr sz="1125">
                <a:solidFill>
                  <a:schemeClr val="tx1">
                    <a:tint val="75000"/>
                  </a:schemeClr>
                </a:solidFill>
              </a:defRPr>
            </a:lvl7pPr>
            <a:lvl8pPr marL="2250201" indent="0">
              <a:buNone/>
              <a:defRPr sz="1125">
                <a:solidFill>
                  <a:schemeClr val="tx1">
                    <a:tint val="75000"/>
                  </a:schemeClr>
                </a:solidFill>
              </a:defRPr>
            </a:lvl8pPr>
            <a:lvl9pPr marL="2571659" indent="0">
              <a:buNone/>
              <a:defRPr sz="1125">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1269FB-DCF0-F73C-799C-26F44F580290}"/>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5" name="Footer Placeholder 4">
            <a:extLst>
              <a:ext uri="{FF2B5EF4-FFF2-40B4-BE49-F238E27FC236}">
                <a16:creationId xmlns:a16="http://schemas.microsoft.com/office/drawing/2014/main" id="{C44683F3-F1BE-55EF-C7E4-390A9DA74CCD}"/>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C164BCCC-6BC4-71E7-5327-656635A8B7FB}"/>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780021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56BED-4745-2EE6-6947-BC8490F9F9D4}"/>
              </a:ext>
            </a:extLst>
          </p:cNvPr>
          <p:cNvSpPr>
            <a:spLocks noGrp="1"/>
          </p:cNvSpPr>
          <p:nvPr>
            <p:ph type="title"/>
          </p:nvPr>
        </p:nvSpPr>
        <p:spPr>
          <a:xfrm>
            <a:off x="837903" y="365002"/>
            <a:ext cx="10747579" cy="779049"/>
          </a:xfrm>
          <a:prstGeom prst="rect">
            <a:avLst/>
          </a:prstGeom>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A41C875E-52CE-614B-7FD6-8D34F41B3BE9}"/>
              </a:ext>
            </a:extLst>
          </p:cNvPr>
          <p:cNvSpPr>
            <a:spLocks noGrp="1"/>
          </p:cNvSpPr>
          <p:nvPr>
            <p:ph sz="half" idx="1"/>
          </p:nvPr>
        </p:nvSpPr>
        <p:spPr>
          <a:xfrm>
            <a:off x="837903" y="1826122"/>
            <a:ext cx="5186660" cy="4350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8805A751-AB8A-AFB5-4AA1-A989D8F7BD4D}"/>
              </a:ext>
            </a:extLst>
          </p:cNvPr>
          <p:cNvSpPr>
            <a:spLocks noGrp="1"/>
          </p:cNvSpPr>
          <p:nvPr>
            <p:ph sz="half" idx="2"/>
          </p:nvPr>
        </p:nvSpPr>
        <p:spPr>
          <a:xfrm>
            <a:off x="6167437" y="1826122"/>
            <a:ext cx="5186661" cy="4350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32D2CFB2-0FC2-F361-9E21-255B84E738D2}"/>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6" name="Footer Placeholder 5">
            <a:extLst>
              <a:ext uri="{FF2B5EF4-FFF2-40B4-BE49-F238E27FC236}">
                <a16:creationId xmlns:a16="http://schemas.microsoft.com/office/drawing/2014/main" id="{93A3947D-5DF6-EE01-A81E-FBF9AA29622D}"/>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3B98A067-2CF9-7A60-2D6C-70D306BC69DB}"/>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3588210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5409-490E-533D-D3CC-12236FCFD492}"/>
              </a:ext>
            </a:extLst>
          </p:cNvPr>
          <p:cNvSpPr>
            <a:spLocks noGrp="1"/>
          </p:cNvSpPr>
          <p:nvPr>
            <p:ph type="title"/>
          </p:nvPr>
        </p:nvSpPr>
        <p:spPr>
          <a:xfrm>
            <a:off x="839391" y="365001"/>
            <a:ext cx="10516195" cy="1326059"/>
          </a:xfrm>
          <a:prstGeom prst="rect">
            <a:avLst/>
          </a:prstGeo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7F64969C-D2EB-FFBB-D6B2-8F70047BACA8}"/>
              </a:ext>
            </a:extLst>
          </p:cNvPr>
          <p:cNvSpPr>
            <a:spLocks noGrp="1"/>
          </p:cNvSpPr>
          <p:nvPr>
            <p:ph type="body" idx="1"/>
          </p:nvPr>
        </p:nvSpPr>
        <p:spPr>
          <a:xfrm>
            <a:off x="839391" y="1681014"/>
            <a:ext cx="5158383" cy="823764"/>
          </a:xfrm>
        </p:spPr>
        <p:txBody>
          <a:bodyPr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4" name="Content Placeholder 3">
            <a:extLst>
              <a:ext uri="{FF2B5EF4-FFF2-40B4-BE49-F238E27FC236}">
                <a16:creationId xmlns:a16="http://schemas.microsoft.com/office/drawing/2014/main" id="{E8908166-7F4A-0B1C-47B3-7D9B4F547C7F}"/>
              </a:ext>
            </a:extLst>
          </p:cNvPr>
          <p:cNvSpPr>
            <a:spLocks noGrp="1"/>
          </p:cNvSpPr>
          <p:nvPr>
            <p:ph sz="half" idx="2"/>
          </p:nvPr>
        </p:nvSpPr>
        <p:spPr>
          <a:xfrm>
            <a:off x="839391" y="2504777"/>
            <a:ext cx="5158383" cy="3684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CF9FFA01-7517-6B94-9B47-530331F4528C}"/>
              </a:ext>
            </a:extLst>
          </p:cNvPr>
          <p:cNvSpPr>
            <a:spLocks noGrp="1"/>
          </p:cNvSpPr>
          <p:nvPr>
            <p:ph type="body" sz="quarter" idx="3"/>
          </p:nvPr>
        </p:nvSpPr>
        <p:spPr>
          <a:xfrm>
            <a:off x="6171903" y="1681014"/>
            <a:ext cx="5183683" cy="823764"/>
          </a:xfrm>
        </p:spPr>
        <p:txBody>
          <a:bodyPr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6" name="Content Placeholder 5">
            <a:extLst>
              <a:ext uri="{FF2B5EF4-FFF2-40B4-BE49-F238E27FC236}">
                <a16:creationId xmlns:a16="http://schemas.microsoft.com/office/drawing/2014/main" id="{9CC0AC32-D8C6-64BF-F158-BB40ACC3C327}"/>
              </a:ext>
            </a:extLst>
          </p:cNvPr>
          <p:cNvSpPr>
            <a:spLocks noGrp="1"/>
          </p:cNvSpPr>
          <p:nvPr>
            <p:ph sz="quarter" idx="4"/>
          </p:nvPr>
        </p:nvSpPr>
        <p:spPr>
          <a:xfrm>
            <a:off x="6171903" y="2504777"/>
            <a:ext cx="5183683" cy="3684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068C7BF9-8A4F-FB55-15A6-6697643DAE5E}"/>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8" name="Footer Placeholder 7">
            <a:extLst>
              <a:ext uri="{FF2B5EF4-FFF2-40B4-BE49-F238E27FC236}">
                <a16:creationId xmlns:a16="http://schemas.microsoft.com/office/drawing/2014/main" id="{43B103FE-7AE1-D10C-22B9-190F1D4EDBD2}"/>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E99ECFC0-B2FB-6614-42EF-00E43FF4F117}"/>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1047773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E0FD7-DCFB-4BB1-F7CE-803D7A7A10C7}"/>
              </a:ext>
            </a:extLst>
          </p:cNvPr>
          <p:cNvSpPr>
            <a:spLocks noGrp="1"/>
          </p:cNvSpPr>
          <p:nvPr>
            <p:ph type="title"/>
          </p:nvPr>
        </p:nvSpPr>
        <p:spPr>
          <a:xfrm>
            <a:off x="837903" y="365002"/>
            <a:ext cx="10747579" cy="779049"/>
          </a:xfrm>
          <a:prstGeom prst="rect">
            <a:avLst/>
          </a:prstGeom>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D2DD7F27-F2C6-42DE-440B-384C0827503E}"/>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4" name="Footer Placeholder 3">
            <a:extLst>
              <a:ext uri="{FF2B5EF4-FFF2-40B4-BE49-F238E27FC236}">
                <a16:creationId xmlns:a16="http://schemas.microsoft.com/office/drawing/2014/main" id="{02366DDB-2E5A-F308-8437-D01A782278F5}"/>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4C04D348-18A8-2C0D-E4BB-A949925C0B6B}"/>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3791844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9D27B4-AFC2-E2A9-5AE0-B5E94774C321}"/>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3" name="Footer Placeholder 2">
            <a:extLst>
              <a:ext uri="{FF2B5EF4-FFF2-40B4-BE49-F238E27FC236}">
                <a16:creationId xmlns:a16="http://schemas.microsoft.com/office/drawing/2014/main" id="{5DACDA2B-CC1C-8897-30F1-AB82499B0209}"/>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5BD3F2F7-B87B-2040-64D7-D5FB8C200E00}"/>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12698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A462-5A3D-E735-619D-AA17E630B01A}"/>
              </a:ext>
            </a:extLst>
          </p:cNvPr>
          <p:cNvSpPr>
            <a:spLocks noGrp="1"/>
          </p:cNvSpPr>
          <p:nvPr>
            <p:ph type="title"/>
          </p:nvPr>
        </p:nvSpPr>
        <p:spPr>
          <a:xfrm>
            <a:off x="839391" y="457646"/>
            <a:ext cx="3932039" cy="1599531"/>
          </a:xfrm>
          <a:prstGeom prst="rect">
            <a:avLst/>
          </a:prstGeom>
        </p:spPr>
        <p:txBody>
          <a:bodyPr anchor="b"/>
          <a:lstStyle>
            <a:lvl1pPr>
              <a:defRPr sz="225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D6EB437E-E58C-B035-729E-B97BAA2D4D6A}"/>
              </a:ext>
            </a:extLst>
          </p:cNvPr>
          <p:cNvSpPr>
            <a:spLocks noGrp="1"/>
          </p:cNvSpPr>
          <p:nvPr>
            <p:ph idx="1"/>
          </p:nvPr>
        </p:nvSpPr>
        <p:spPr>
          <a:xfrm>
            <a:off x="5183684" y="987847"/>
            <a:ext cx="6171902" cy="4873377"/>
          </a:xfrm>
        </p:spPr>
        <p:txBody>
          <a:bodyPr/>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8736469D-EFB4-F1D5-D948-37ED221B63CC}"/>
              </a:ext>
            </a:extLst>
          </p:cNvPr>
          <p:cNvSpPr>
            <a:spLocks noGrp="1"/>
          </p:cNvSpPr>
          <p:nvPr>
            <p:ph type="body" sz="half" idx="2"/>
          </p:nvPr>
        </p:nvSpPr>
        <p:spPr>
          <a:xfrm>
            <a:off x="839391" y="2057177"/>
            <a:ext cx="3932039" cy="3811860"/>
          </a:xfrm>
        </p:spPr>
        <p:txBody>
          <a:bodyPr/>
          <a:lstStyle>
            <a:lvl1pPr marL="0" indent="0">
              <a:buNone/>
              <a:defRPr sz="1125"/>
            </a:lvl1pPr>
            <a:lvl2pPr marL="321457" indent="0">
              <a:buNone/>
              <a:defRPr sz="984"/>
            </a:lvl2pPr>
            <a:lvl3pPr marL="642915" indent="0">
              <a:buNone/>
              <a:defRPr sz="844"/>
            </a:lvl3pPr>
            <a:lvl4pPr marL="964372" indent="0">
              <a:buNone/>
              <a:defRPr sz="703"/>
            </a:lvl4pPr>
            <a:lvl5pPr marL="1285829" indent="0">
              <a:buNone/>
              <a:defRPr sz="703"/>
            </a:lvl5pPr>
            <a:lvl6pPr marL="1607287" indent="0">
              <a:buNone/>
              <a:defRPr sz="703"/>
            </a:lvl6pPr>
            <a:lvl7pPr marL="1928744" indent="0">
              <a:buNone/>
              <a:defRPr sz="703"/>
            </a:lvl7pPr>
            <a:lvl8pPr marL="2250201" indent="0">
              <a:buNone/>
              <a:defRPr sz="703"/>
            </a:lvl8pPr>
            <a:lvl9pPr marL="2571659" indent="0">
              <a:buNone/>
              <a:defRPr sz="703"/>
            </a:lvl9pPr>
          </a:lstStyle>
          <a:p>
            <a:pPr lvl="0"/>
            <a:r>
              <a:rPr lang="en-US"/>
              <a:t>Click to edit Master text styles</a:t>
            </a:r>
          </a:p>
        </p:txBody>
      </p:sp>
      <p:sp>
        <p:nvSpPr>
          <p:cNvPr id="5" name="Date Placeholder 4">
            <a:extLst>
              <a:ext uri="{FF2B5EF4-FFF2-40B4-BE49-F238E27FC236}">
                <a16:creationId xmlns:a16="http://schemas.microsoft.com/office/drawing/2014/main" id="{1289D019-8D0F-A080-C0FE-2B7AA6B760C0}"/>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6" name="Footer Placeholder 5">
            <a:extLst>
              <a:ext uri="{FF2B5EF4-FFF2-40B4-BE49-F238E27FC236}">
                <a16:creationId xmlns:a16="http://schemas.microsoft.com/office/drawing/2014/main" id="{4FB03EFE-A641-C96A-46F6-77C07DE6D1B6}"/>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E8BA30D9-E29A-CDF4-CA86-90A6B6DF6AB4}"/>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155909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5595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019B0-C1AB-C73B-1CBE-B3C09B1B0D68}"/>
              </a:ext>
            </a:extLst>
          </p:cNvPr>
          <p:cNvSpPr>
            <a:spLocks noGrp="1"/>
          </p:cNvSpPr>
          <p:nvPr>
            <p:ph type="title"/>
          </p:nvPr>
        </p:nvSpPr>
        <p:spPr>
          <a:xfrm>
            <a:off x="839391" y="457646"/>
            <a:ext cx="3932039" cy="1599531"/>
          </a:xfrm>
          <a:prstGeom prst="rect">
            <a:avLst/>
          </a:prstGeom>
        </p:spPr>
        <p:txBody>
          <a:bodyPr anchor="b"/>
          <a:lstStyle>
            <a:lvl1pPr>
              <a:defRPr sz="225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8963A702-FE7B-3B3E-9427-952BEBA6BB85}"/>
              </a:ext>
            </a:extLst>
          </p:cNvPr>
          <p:cNvSpPr>
            <a:spLocks noGrp="1"/>
          </p:cNvSpPr>
          <p:nvPr>
            <p:ph type="pic" idx="1"/>
          </p:nvPr>
        </p:nvSpPr>
        <p:spPr>
          <a:xfrm>
            <a:off x="5183684" y="987847"/>
            <a:ext cx="6171902" cy="4873377"/>
          </a:xfrm>
        </p:spPr>
        <p:txBody>
          <a:bodyPr/>
          <a:lstStyle>
            <a:lvl1pPr marL="0" indent="0">
              <a:buNone/>
              <a:defRPr sz="2250"/>
            </a:lvl1pPr>
            <a:lvl2pPr marL="321457" indent="0">
              <a:buNone/>
              <a:defRPr sz="1969"/>
            </a:lvl2pPr>
            <a:lvl3pPr marL="642915" indent="0">
              <a:buNone/>
              <a:defRPr sz="1687"/>
            </a:lvl3pPr>
            <a:lvl4pPr marL="964372" indent="0">
              <a:buNone/>
              <a:defRPr sz="1406"/>
            </a:lvl4pPr>
            <a:lvl5pPr marL="1285829" indent="0">
              <a:buNone/>
              <a:defRPr sz="1406"/>
            </a:lvl5pPr>
            <a:lvl6pPr marL="1607287" indent="0">
              <a:buNone/>
              <a:defRPr sz="1406"/>
            </a:lvl6pPr>
            <a:lvl7pPr marL="1928744" indent="0">
              <a:buNone/>
              <a:defRPr sz="1406"/>
            </a:lvl7pPr>
            <a:lvl8pPr marL="2250201" indent="0">
              <a:buNone/>
              <a:defRPr sz="1406"/>
            </a:lvl8pPr>
            <a:lvl9pPr marL="2571659" indent="0">
              <a:buNone/>
              <a:defRPr sz="1406"/>
            </a:lvl9pPr>
          </a:lstStyle>
          <a:p>
            <a:endParaRPr lang="x-none"/>
          </a:p>
        </p:txBody>
      </p:sp>
      <p:sp>
        <p:nvSpPr>
          <p:cNvPr id="4" name="Text Placeholder 3">
            <a:extLst>
              <a:ext uri="{FF2B5EF4-FFF2-40B4-BE49-F238E27FC236}">
                <a16:creationId xmlns:a16="http://schemas.microsoft.com/office/drawing/2014/main" id="{6EF99C2E-BBC7-F99D-0D72-E0D6E11BF242}"/>
              </a:ext>
            </a:extLst>
          </p:cNvPr>
          <p:cNvSpPr>
            <a:spLocks noGrp="1"/>
          </p:cNvSpPr>
          <p:nvPr>
            <p:ph type="body" sz="half" idx="2"/>
          </p:nvPr>
        </p:nvSpPr>
        <p:spPr>
          <a:xfrm>
            <a:off x="839391" y="2057177"/>
            <a:ext cx="3932039" cy="3811860"/>
          </a:xfrm>
        </p:spPr>
        <p:txBody>
          <a:bodyPr/>
          <a:lstStyle>
            <a:lvl1pPr marL="0" indent="0">
              <a:buNone/>
              <a:defRPr sz="1125"/>
            </a:lvl1pPr>
            <a:lvl2pPr marL="321457" indent="0">
              <a:buNone/>
              <a:defRPr sz="984"/>
            </a:lvl2pPr>
            <a:lvl3pPr marL="642915" indent="0">
              <a:buNone/>
              <a:defRPr sz="844"/>
            </a:lvl3pPr>
            <a:lvl4pPr marL="964372" indent="0">
              <a:buNone/>
              <a:defRPr sz="703"/>
            </a:lvl4pPr>
            <a:lvl5pPr marL="1285829" indent="0">
              <a:buNone/>
              <a:defRPr sz="703"/>
            </a:lvl5pPr>
            <a:lvl6pPr marL="1607287" indent="0">
              <a:buNone/>
              <a:defRPr sz="703"/>
            </a:lvl6pPr>
            <a:lvl7pPr marL="1928744" indent="0">
              <a:buNone/>
              <a:defRPr sz="703"/>
            </a:lvl7pPr>
            <a:lvl8pPr marL="2250201" indent="0">
              <a:buNone/>
              <a:defRPr sz="703"/>
            </a:lvl8pPr>
            <a:lvl9pPr marL="2571659" indent="0">
              <a:buNone/>
              <a:defRPr sz="703"/>
            </a:lvl9pPr>
          </a:lstStyle>
          <a:p>
            <a:pPr lvl="0"/>
            <a:r>
              <a:rPr lang="en-US"/>
              <a:t>Click to edit Master text styles</a:t>
            </a:r>
          </a:p>
        </p:txBody>
      </p:sp>
      <p:sp>
        <p:nvSpPr>
          <p:cNvPr id="5" name="Date Placeholder 4">
            <a:extLst>
              <a:ext uri="{FF2B5EF4-FFF2-40B4-BE49-F238E27FC236}">
                <a16:creationId xmlns:a16="http://schemas.microsoft.com/office/drawing/2014/main" id="{69357FDD-689C-E983-C509-8F3FDF29ECE2}"/>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6" name="Footer Placeholder 5">
            <a:extLst>
              <a:ext uri="{FF2B5EF4-FFF2-40B4-BE49-F238E27FC236}">
                <a16:creationId xmlns:a16="http://schemas.microsoft.com/office/drawing/2014/main" id="{F8D32DCB-BB37-CD3B-1184-DA93DE423E3A}"/>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F4D9F9FA-3AAB-3114-58DF-377BBCE0B821}"/>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1334131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4816-8A71-C340-0EDC-15BF9EC64CBB}"/>
              </a:ext>
            </a:extLst>
          </p:cNvPr>
          <p:cNvSpPr>
            <a:spLocks noGrp="1"/>
          </p:cNvSpPr>
          <p:nvPr>
            <p:ph type="title"/>
          </p:nvPr>
        </p:nvSpPr>
        <p:spPr>
          <a:xfrm>
            <a:off x="837903" y="365002"/>
            <a:ext cx="10747579" cy="779049"/>
          </a:xfrm>
          <a:prstGeom prst="rect">
            <a:avLst/>
          </a:prstGeom>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F313B768-68EB-121F-27B0-5187E55999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CF7E300F-D37E-D525-038F-78C38ECA3A91}"/>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5" name="Footer Placeholder 4">
            <a:extLst>
              <a:ext uri="{FF2B5EF4-FFF2-40B4-BE49-F238E27FC236}">
                <a16:creationId xmlns:a16="http://schemas.microsoft.com/office/drawing/2014/main" id="{DAB73CBE-9B5E-31DB-B678-BC7D66CBDB2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E78126C-DAB2-D3A3-DCB2-99249E3D1D02}"/>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1553708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D42A1B-9AA6-09CA-B998-23A130AEC230}"/>
              </a:ext>
            </a:extLst>
          </p:cNvPr>
          <p:cNvSpPr>
            <a:spLocks noGrp="1"/>
          </p:cNvSpPr>
          <p:nvPr>
            <p:ph type="title" orient="vert"/>
          </p:nvPr>
        </p:nvSpPr>
        <p:spPr>
          <a:xfrm>
            <a:off x="8725794" y="365001"/>
            <a:ext cx="2628305" cy="5812110"/>
          </a:xfrm>
          <a:prstGeom prst="rect">
            <a:avLst/>
          </a:prstGeo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AC2243A6-547F-94C3-1D23-1A69C1391C89}"/>
              </a:ext>
            </a:extLst>
          </p:cNvPr>
          <p:cNvSpPr>
            <a:spLocks noGrp="1"/>
          </p:cNvSpPr>
          <p:nvPr>
            <p:ph type="body" orient="vert" idx="1"/>
          </p:nvPr>
        </p:nvSpPr>
        <p:spPr>
          <a:xfrm>
            <a:off x="837903" y="365001"/>
            <a:ext cx="7745016" cy="58121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361CCA97-0FCD-BFC7-CA54-EC934C35DDD2}"/>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5" name="Footer Placeholder 4">
            <a:extLst>
              <a:ext uri="{FF2B5EF4-FFF2-40B4-BE49-F238E27FC236}">
                <a16:creationId xmlns:a16="http://schemas.microsoft.com/office/drawing/2014/main" id="{AFD26ABA-BAB9-DF63-6EA1-EE2C0B35CAD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8C9FA096-649D-560D-5186-5A2C62C561DE}"/>
              </a:ext>
            </a:extLst>
          </p:cNvPr>
          <p:cNvSpPr>
            <a:spLocks noGrp="1"/>
          </p:cNvSpPr>
          <p:nvPr>
            <p:ph type="sldNum" sz="quarter" idx="12"/>
          </p:nvPr>
        </p:nvSpPr>
        <p:spPr/>
        <p:txBody>
          <a:bodyPr/>
          <a:lstStyle/>
          <a:p>
            <a:fld id="{540AD30D-4F50-3D44-B712-FDC9B02B4937}" type="slidenum">
              <a:rPr lang="x-none" smtClean="0"/>
              <a:t>‹#›</a:t>
            </a:fld>
            <a:endParaRPr lang="x-none"/>
          </a:p>
        </p:txBody>
      </p:sp>
    </p:spTree>
    <p:extLst>
      <p:ext uri="{BB962C8B-B14F-4D97-AF65-F5344CB8AC3E}">
        <p14:creationId xmlns:p14="http://schemas.microsoft.com/office/powerpoint/2010/main" val="2802467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Bullets" userDrawn="1">
  <p:cSld name="Title &amp; Bullets">
    <p:spTree>
      <p:nvGrpSpPr>
        <p:cNvPr id="1" name="Shape 29"/>
        <p:cNvGrpSpPr/>
        <p:nvPr/>
      </p:nvGrpSpPr>
      <p:grpSpPr>
        <a:xfrm>
          <a:off x="0" y="0"/>
          <a:ext cx="0" cy="0"/>
          <a:chOff x="0" y="0"/>
          <a:chExt cx="0" cy="0"/>
        </a:xfrm>
      </p:grpSpPr>
      <p:sp>
        <p:nvSpPr>
          <p:cNvPr id="31" name="Google Shape;31;p77"/>
          <p:cNvSpPr txBox="1">
            <a:spLocks noGrp="1"/>
          </p:cNvSpPr>
          <p:nvPr>
            <p:ph type="body" idx="1"/>
          </p:nvPr>
        </p:nvSpPr>
        <p:spPr>
          <a:xfrm>
            <a:off x="783537" y="1150813"/>
            <a:ext cx="10814640" cy="5037460"/>
          </a:xfrm>
          <a:prstGeom prst="rect">
            <a:avLst/>
          </a:prstGeom>
          <a:noFill/>
          <a:ln>
            <a:noFill/>
          </a:ln>
        </p:spPr>
        <p:txBody>
          <a:bodyPr spcFirstLastPara="1" wrap="square" lIns="50800" tIns="50800" rIns="50800" bIns="50800" anchor="ctr" anchorCtr="0">
            <a:normAutofit/>
          </a:bodyPr>
          <a:lstStyle>
            <a:lvl1pPr marL="321457" lvl="0" indent="-221002" algn="l">
              <a:lnSpc>
                <a:spcPct val="100000"/>
              </a:lnSpc>
              <a:spcBef>
                <a:spcPts val="2953"/>
              </a:spcBef>
              <a:spcAft>
                <a:spcPts val="0"/>
              </a:spcAft>
              <a:buClr>
                <a:srgbClr val="000000"/>
              </a:buClr>
              <a:buSzPts val="1350"/>
              <a:buFont typeface="Wingdings" pitchFamily="2" charset="2"/>
              <a:buChar char="v"/>
              <a:defRPr sz="1687">
                <a:latin typeface="+mn-lt"/>
              </a:defRPr>
            </a:lvl1pPr>
            <a:lvl2pPr marL="642915" lvl="1" indent="-221002" algn="l">
              <a:lnSpc>
                <a:spcPct val="100000"/>
              </a:lnSpc>
              <a:spcBef>
                <a:spcPts val="2953"/>
              </a:spcBef>
              <a:spcAft>
                <a:spcPts val="0"/>
              </a:spcAft>
              <a:buClr>
                <a:srgbClr val="000000"/>
              </a:buClr>
              <a:buSzPts val="1350"/>
              <a:buChar char="•"/>
              <a:defRPr/>
            </a:lvl2pPr>
            <a:lvl3pPr marL="964372" lvl="2" indent="-221002" algn="l">
              <a:lnSpc>
                <a:spcPct val="100000"/>
              </a:lnSpc>
              <a:spcBef>
                <a:spcPts val="2953"/>
              </a:spcBef>
              <a:spcAft>
                <a:spcPts val="0"/>
              </a:spcAft>
              <a:buClr>
                <a:srgbClr val="000000"/>
              </a:buClr>
              <a:buSzPts val="1350"/>
              <a:buChar char="•"/>
              <a:defRPr/>
            </a:lvl3pPr>
            <a:lvl4pPr marL="1285829" lvl="3" indent="-221002" algn="l">
              <a:lnSpc>
                <a:spcPct val="100000"/>
              </a:lnSpc>
              <a:spcBef>
                <a:spcPts val="2953"/>
              </a:spcBef>
              <a:spcAft>
                <a:spcPts val="0"/>
              </a:spcAft>
              <a:buClr>
                <a:srgbClr val="000000"/>
              </a:buClr>
              <a:buSzPts val="1350"/>
              <a:buChar char="•"/>
              <a:defRPr/>
            </a:lvl4pPr>
            <a:lvl5pPr marL="1607287" lvl="4" indent="-221002" algn="l">
              <a:lnSpc>
                <a:spcPct val="100000"/>
              </a:lnSpc>
              <a:spcBef>
                <a:spcPts val="2953"/>
              </a:spcBef>
              <a:spcAft>
                <a:spcPts val="0"/>
              </a:spcAft>
              <a:buClr>
                <a:srgbClr val="000000"/>
              </a:buClr>
              <a:buSzPts val="1350"/>
              <a:buChar char="•"/>
              <a:defRPr/>
            </a:lvl5pPr>
            <a:lvl6pPr marL="1928744" lvl="5" indent="-221002" algn="l">
              <a:lnSpc>
                <a:spcPct val="100000"/>
              </a:lnSpc>
              <a:spcBef>
                <a:spcPts val="2953"/>
              </a:spcBef>
              <a:spcAft>
                <a:spcPts val="0"/>
              </a:spcAft>
              <a:buClr>
                <a:srgbClr val="000000"/>
              </a:buClr>
              <a:buSzPts val="1350"/>
              <a:buChar char="•"/>
              <a:defRPr/>
            </a:lvl6pPr>
            <a:lvl7pPr marL="2250201" lvl="6" indent="-221002" algn="l">
              <a:lnSpc>
                <a:spcPct val="100000"/>
              </a:lnSpc>
              <a:spcBef>
                <a:spcPts val="2953"/>
              </a:spcBef>
              <a:spcAft>
                <a:spcPts val="0"/>
              </a:spcAft>
              <a:buClr>
                <a:srgbClr val="000000"/>
              </a:buClr>
              <a:buSzPts val="1350"/>
              <a:buChar char="•"/>
              <a:defRPr/>
            </a:lvl7pPr>
            <a:lvl8pPr marL="2571659" lvl="7" indent="-221002" algn="l">
              <a:lnSpc>
                <a:spcPct val="100000"/>
              </a:lnSpc>
              <a:spcBef>
                <a:spcPts val="2953"/>
              </a:spcBef>
              <a:spcAft>
                <a:spcPts val="0"/>
              </a:spcAft>
              <a:buClr>
                <a:srgbClr val="000000"/>
              </a:buClr>
              <a:buSzPts val="1350"/>
              <a:buChar char="•"/>
              <a:defRPr/>
            </a:lvl8pPr>
            <a:lvl9pPr marL="2893116" lvl="8" indent="-221002" algn="l">
              <a:lnSpc>
                <a:spcPct val="100000"/>
              </a:lnSpc>
              <a:spcBef>
                <a:spcPts val="2953"/>
              </a:spcBef>
              <a:spcAft>
                <a:spcPts val="0"/>
              </a:spcAft>
              <a:buClr>
                <a:srgbClr val="000000"/>
              </a:buClr>
              <a:buSzPts val="1350"/>
              <a:buChar char="•"/>
              <a:defRPr/>
            </a:lvl9pPr>
          </a:lstStyle>
          <a:p>
            <a:endParaRPr dirty="0"/>
          </a:p>
        </p:txBody>
      </p:sp>
      <p:sp>
        <p:nvSpPr>
          <p:cNvPr id="2" name="Title 1">
            <a:extLst>
              <a:ext uri="{FF2B5EF4-FFF2-40B4-BE49-F238E27FC236}">
                <a16:creationId xmlns:a16="http://schemas.microsoft.com/office/drawing/2014/main" id="{CB2511E0-F290-8CBE-8471-01ACA046BE83}"/>
              </a:ext>
            </a:extLst>
          </p:cNvPr>
          <p:cNvSpPr>
            <a:spLocks noGrp="1"/>
          </p:cNvSpPr>
          <p:nvPr>
            <p:ph type="title"/>
          </p:nvPr>
        </p:nvSpPr>
        <p:spPr>
          <a:xfrm>
            <a:off x="783537" y="365001"/>
            <a:ext cx="10801945" cy="785813"/>
          </a:xfrm>
          <a:prstGeom prst="rect">
            <a:avLst/>
          </a:prstGeom>
        </p:spPr>
        <p:txBody>
          <a:bodyPr anchor="ctr">
            <a:normAutofit/>
          </a:bodyPr>
          <a:lstStyle>
            <a:lvl1pPr>
              <a:defRPr sz="2250"/>
            </a:lvl1pPr>
          </a:lstStyle>
          <a:p>
            <a:r>
              <a:rPr lang="en-US" dirty="0"/>
              <a:t>Click to edit Master title style</a:t>
            </a:r>
            <a:endParaRPr lang="x-none" dirty="0"/>
          </a:p>
        </p:txBody>
      </p:sp>
      <p:sp>
        <p:nvSpPr>
          <p:cNvPr id="3" name="Date Placeholder 3">
            <a:extLst>
              <a:ext uri="{FF2B5EF4-FFF2-40B4-BE49-F238E27FC236}">
                <a16:creationId xmlns:a16="http://schemas.microsoft.com/office/drawing/2014/main" id="{12DC0182-F238-F3E3-C0D5-FBED66C439C0}"/>
              </a:ext>
            </a:extLst>
          </p:cNvPr>
          <p:cNvSpPr>
            <a:spLocks noGrp="1"/>
          </p:cNvSpPr>
          <p:nvPr>
            <p:ph type="dt" sz="half" idx="10"/>
          </p:nvPr>
        </p:nvSpPr>
        <p:spPr>
          <a:xfrm>
            <a:off x="837903" y="6356821"/>
            <a:ext cx="2742902" cy="365001"/>
          </a:xfrm>
        </p:spPr>
        <p:txBody>
          <a:bodyPr/>
          <a:lstStyle/>
          <a:p>
            <a:fld id="{764D0F95-E2F4-3144-B92F-055ACECE5C44}" type="datetimeFigureOut">
              <a:rPr lang="x-none" smtClean="0"/>
              <a:t>7/30/2024</a:t>
            </a:fld>
            <a:endParaRPr lang="x-none"/>
          </a:p>
        </p:txBody>
      </p:sp>
      <p:sp>
        <p:nvSpPr>
          <p:cNvPr id="5" name="Footer Placeholder 4">
            <a:extLst>
              <a:ext uri="{FF2B5EF4-FFF2-40B4-BE49-F238E27FC236}">
                <a16:creationId xmlns:a16="http://schemas.microsoft.com/office/drawing/2014/main" id="{694AD104-C6F5-B5DB-C57F-3C55D7D84927}"/>
              </a:ext>
            </a:extLst>
          </p:cNvPr>
          <p:cNvSpPr>
            <a:spLocks noGrp="1"/>
          </p:cNvSpPr>
          <p:nvPr>
            <p:ph type="ftr" sz="quarter" idx="3"/>
          </p:nvPr>
        </p:nvSpPr>
        <p:spPr>
          <a:xfrm>
            <a:off x="4039196" y="6356821"/>
            <a:ext cx="4113609" cy="365001"/>
          </a:xfrm>
          <a:prstGeom prst="rect">
            <a:avLst/>
          </a:prstGeom>
        </p:spPr>
        <p:txBody>
          <a:bodyPr vert="horz" lIns="91440" tIns="45720" rIns="91440" bIns="45720" rtlCol="0" anchor="ctr"/>
          <a:lstStyle>
            <a:lvl1pPr algn="ctr">
              <a:defRPr sz="844">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593F0AEF-6F47-EB42-DC43-EFA67E5DE9F9}"/>
              </a:ext>
            </a:extLst>
          </p:cNvPr>
          <p:cNvSpPr>
            <a:spLocks noGrp="1"/>
          </p:cNvSpPr>
          <p:nvPr>
            <p:ph type="sldNum" sz="quarter" idx="4"/>
          </p:nvPr>
        </p:nvSpPr>
        <p:spPr>
          <a:xfrm>
            <a:off x="8611195" y="6356821"/>
            <a:ext cx="2974286" cy="365001"/>
          </a:xfrm>
          <a:prstGeom prst="rect">
            <a:avLst/>
          </a:prstGeom>
        </p:spPr>
        <p:txBody>
          <a:bodyPr vert="horz" lIns="91440" tIns="45720" rIns="91440" bIns="45720" rtlCol="0" anchor="ctr"/>
          <a:lstStyle>
            <a:lvl1pPr algn="r">
              <a:defRPr sz="844">
                <a:solidFill>
                  <a:schemeClr val="tx1">
                    <a:tint val="75000"/>
                  </a:schemeClr>
                </a:solidFill>
              </a:defRPr>
            </a:lvl1pPr>
          </a:lstStyle>
          <a:p>
            <a:fld id="{540AD30D-4F50-3D44-B712-FDC9B02B4937}" type="slidenum">
              <a:rPr lang="x-none" smtClean="0"/>
              <a:t>‹#›</a:t>
            </a:fld>
            <a:endParaRPr lang="x-none"/>
          </a:p>
        </p:txBody>
      </p:sp>
    </p:spTree>
    <p:extLst>
      <p:ext uri="{BB962C8B-B14F-4D97-AF65-F5344CB8AC3E}">
        <p14:creationId xmlns:p14="http://schemas.microsoft.com/office/powerpoint/2010/main" val="1147234488"/>
      </p:ext>
    </p:extLst>
  </p:cSld>
  <p:clrMapOvr>
    <a:masterClrMapping/>
  </p:clrMapOvr>
  <p:extLst>
    <p:ext uri="{DCECCB84-F9BA-43D5-87BE-67443E8EF086}">
      <p15:sldGuideLst xmlns:p15="http://schemas.microsoft.com/office/powerpoint/2012/main">
        <p15:guide id="1" orient="horz" pos="3072">
          <p15:clr>
            <a:srgbClr val="FBAE40"/>
          </p15:clr>
        </p15:guide>
        <p15:guide id="2" pos="40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bg>
      <p:bgPr>
        <a:pattFill prst="diagBrick">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C7F3-502D-9AD4-2E08-64DD20DEE7C3}"/>
              </a:ext>
            </a:extLst>
          </p:cNvPr>
          <p:cNvSpPr>
            <a:spLocks noGrp="1"/>
          </p:cNvSpPr>
          <p:nvPr>
            <p:ph type="title"/>
          </p:nvPr>
        </p:nvSpPr>
        <p:spPr/>
        <p:txBody>
          <a:bodyPr anchor="ctr"/>
          <a:lstStyle/>
          <a:p>
            <a:r>
              <a:rPr lang="en-US" dirty="0"/>
              <a:t>Click to edit Master title style</a:t>
            </a:r>
            <a:endParaRPr lang="x-none" dirty="0"/>
          </a:p>
        </p:txBody>
      </p:sp>
      <p:sp>
        <p:nvSpPr>
          <p:cNvPr id="3" name="Date Placeholder 2">
            <a:extLst>
              <a:ext uri="{FF2B5EF4-FFF2-40B4-BE49-F238E27FC236}">
                <a16:creationId xmlns:a16="http://schemas.microsoft.com/office/drawing/2014/main" id="{0B79585D-83B7-7CDE-8294-720C7CBA1410}"/>
              </a:ext>
            </a:extLst>
          </p:cNvPr>
          <p:cNvSpPr>
            <a:spLocks noGrp="1"/>
          </p:cNvSpPr>
          <p:nvPr>
            <p:ph type="dt" sz="half" idx="10"/>
          </p:nvPr>
        </p:nvSpPr>
        <p:spPr/>
        <p:txBody>
          <a:bodyPr/>
          <a:lstStyle/>
          <a:p>
            <a:fld id="{764D0F95-E2F4-3144-B92F-055ACECE5C44}" type="datetimeFigureOut">
              <a:rPr lang="x-none" smtClean="0"/>
              <a:t>7/30/2024</a:t>
            </a:fld>
            <a:endParaRPr lang="x-none"/>
          </a:p>
        </p:txBody>
      </p:sp>
      <p:sp>
        <p:nvSpPr>
          <p:cNvPr id="4" name="Footer Placeholder 3">
            <a:extLst>
              <a:ext uri="{FF2B5EF4-FFF2-40B4-BE49-F238E27FC236}">
                <a16:creationId xmlns:a16="http://schemas.microsoft.com/office/drawing/2014/main" id="{D3D75AA9-9B83-27CC-798F-1FA65DE769B0}"/>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E12CAD64-B935-92FC-64A0-6102C9B92921}"/>
              </a:ext>
            </a:extLst>
          </p:cNvPr>
          <p:cNvSpPr>
            <a:spLocks noGrp="1"/>
          </p:cNvSpPr>
          <p:nvPr>
            <p:ph type="sldNum" sz="quarter" idx="12"/>
          </p:nvPr>
        </p:nvSpPr>
        <p:spPr/>
        <p:txBody>
          <a:bodyPr/>
          <a:lstStyle/>
          <a:p>
            <a:fld id="{540AD30D-4F50-3D44-B712-FDC9B02B4937}" type="slidenum">
              <a:rPr lang="x-none" smtClean="0"/>
              <a:t>‹#›</a:t>
            </a:fld>
            <a:endParaRPr lang="x-none"/>
          </a:p>
        </p:txBody>
      </p:sp>
      <p:sp>
        <p:nvSpPr>
          <p:cNvPr id="7" name="Content Placeholder 6">
            <a:extLst>
              <a:ext uri="{FF2B5EF4-FFF2-40B4-BE49-F238E27FC236}">
                <a16:creationId xmlns:a16="http://schemas.microsoft.com/office/drawing/2014/main" id="{24D1D798-153F-C8AB-A2F1-5472EE0E5B07}"/>
              </a:ext>
            </a:extLst>
          </p:cNvPr>
          <p:cNvSpPr>
            <a:spLocks noGrp="1"/>
          </p:cNvSpPr>
          <p:nvPr>
            <p:ph sz="quarter" idx="13"/>
          </p:nvPr>
        </p:nvSpPr>
        <p:spPr>
          <a:xfrm>
            <a:off x="837904" y="1150814"/>
            <a:ext cx="10746878" cy="5037460"/>
          </a:xfrm>
        </p:spPr>
        <p:txBody>
          <a:bodyPr anchor="ctr"/>
          <a:lstStyle>
            <a:lvl1pPr marL="160729" indent="-160729">
              <a:buSzPct val="56000"/>
              <a:buFont typeface="Wingdings" pitchFamily="2" charset="2"/>
              <a:buChar char="v"/>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1922969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2AE53-1AE6-4515-9E7C-4DF370399020}"/>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5" name="Footer Placeholder 4">
            <a:extLst>
              <a:ext uri="{FF2B5EF4-FFF2-40B4-BE49-F238E27FC236}">
                <a16:creationId xmlns:a16="http://schemas.microsoft.com/office/drawing/2014/main"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63A6C-0F5A-4140-86D7-CEA5DA9D2F9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5787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8EC25-05AD-42BA-9E6F-CB33230764C6}"/>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6" name="Footer Placeholder 5">
            <a:extLst>
              <a:ext uri="{FF2B5EF4-FFF2-40B4-BE49-F238E27FC236}">
                <a16:creationId xmlns:a16="http://schemas.microsoft.com/office/drawing/2014/main"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485FA-A2AC-49CA-9A83-C92CE36BA44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2812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0403D-0D2B-4F1F-9759-5D2C6F2EF7DD}"/>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8" name="Footer Placeholder 7">
            <a:extLst>
              <a:ext uri="{FF2B5EF4-FFF2-40B4-BE49-F238E27FC236}">
                <a16:creationId xmlns:a16="http://schemas.microsoft.com/office/drawing/2014/main"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3F565-160A-49C2-AAC3-B286AF284C5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880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FD579-8E3D-4694-B59F-C72342EC3FFA}"/>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4" name="Footer Placeholder 3">
            <a:extLst>
              <a:ext uri="{FF2B5EF4-FFF2-40B4-BE49-F238E27FC236}">
                <a16:creationId xmlns:a16="http://schemas.microsoft.com/office/drawing/2014/main"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8E433-95CB-4471-BE93-57D289ED6B5D}"/>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669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81F0-4DBF-48CB-B4EB-04051F47334B}"/>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3" name="Footer Placeholder 2">
            <a:extLst>
              <a:ext uri="{FF2B5EF4-FFF2-40B4-BE49-F238E27FC236}">
                <a16:creationId xmlns:a16="http://schemas.microsoft.com/office/drawing/2014/main"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2F36D-2A84-4C8A-A101-3B1447C19DD9}"/>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0761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74412-3327-4562-A9B1-E3CD35962F90}"/>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6" name="Footer Placeholder 5">
            <a:extLst>
              <a:ext uri="{FF2B5EF4-FFF2-40B4-BE49-F238E27FC236}">
                <a16:creationId xmlns:a16="http://schemas.microsoft.com/office/drawing/2014/main"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8B3A6-1D67-450F-91D0-7BE4DC5E410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15180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C6A98-151E-46AB-88EA-1F904395DAD6}"/>
              </a:ext>
            </a:extLst>
          </p:cNvPr>
          <p:cNvSpPr>
            <a:spLocks noGrp="1"/>
          </p:cNvSpPr>
          <p:nvPr>
            <p:ph type="dt" sz="half" idx="10"/>
          </p:nvPr>
        </p:nvSpPr>
        <p:spPr/>
        <p:txBody>
          <a:bodyPr/>
          <a:lstStyle/>
          <a:p>
            <a:fld id="{4B524534-9969-4CB2-9ABD-C21CB6C0DCA9}" type="datetimeFigureOut">
              <a:rPr lang="en-US" smtClean="0"/>
              <a:t>7/30/2024</a:t>
            </a:fld>
            <a:endParaRPr lang="en-US"/>
          </a:p>
        </p:txBody>
      </p:sp>
      <p:sp>
        <p:nvSpPr>
          <p:cNvPr id="6" name="Footer Placeholder 5">
            <a:extLst>
              <a:ext uri="{FF2B5EF4-FFF2-40B4-BE49-F238E27FC236}">
                <a16:creationId xmlns:a16="http://schemas.microsoft.com/office/drawing/2014/main"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684BC-6EA4-40C1-BAC2-53CBBBBA896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0668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t>7/30/2024</a:t>
            </a:fld>
            <a:endParaRPr lang="en-US"/>
          </a:p>
        </p:txBody>
      </p:sp>
      <p:sp>
        <p:nvSpPr>
          <p:cNvPr id="5" name="Footer Placeholder 4">
            <a:extLst>
              <a:ext uri="{FF2B5EF4-FFF2-40B4-BE49-F238E27FC236}">
                <a16:creationId xmlns:a16="http://schemas.microsoft.com/office/drawing/2014/main"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t>‹#›</a:t>
            </a:fld>
            <a:endParaRPr lang="en-US"/>
          </a:p>
        </p:txBody>
      </p:sp>
    </p:spTree>
    <p:extLst>
      <p:ext uri="{BB962C8B-B14F-4D97-AF65-F5344CB8AC3E}">
        <p14:creationId xmlns:p14="http://schemas.microsoft.com/office/powerpoint/2010/main" val="2296838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8A35BB-F8A8-0259-20D7-C2034FF5B979}"/>
              </a:ext>
            </a:extLst>
          </p:cNvPr>
          <p:cNvSpPr>
            <a:spLocks noGrp="1"/>
          </p:cNvSpPr>
          <p:nvPr>
            <p:ph type="body" idx="1"/>
          </p:nvPr>
        </p:nvSpPr>
        <p:spPr>
          <a:xfrm>
            <a:off x="837903" y="1144051"/>
            <a:ext cx="10747579" cy="503306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Date Placeholder 3">
            <a:extLst>
              <a:ext uri="{FF2B5EF4-FFF2-40B4-BE49-F238E27FC236}">
                <a16:creationId xmlns:a16="http://schemas.microsoft.com/office/drawing/2014/main" id="{EF7F030C-EFEA-3636-08D3-1755CEE37BA0}"/>
              </a:ext>
            </a:extLst>
          </p:cNvPr>
          <p:cNvSpPr>
            <a:spLocks noGrp="1"/>
          </p:cNvSpPr>
          <p:nvPr>
            <p:ph type="dt" sz="half" idx="2"/>
          </p:nvPr>
        </p:nvSpPr>
        <p:spPr>
          <a:xfrm>
            <a:off x="837903" y="6356821"/>
            <a:ext cx="2742902" cy="365001"/>
          </a:xfrm>
          <a:prstGeom prst="rect">
            <a:avLst/>
          </a:prstGeom>
        </p:spPr>
        <p:txBody>
          <a:bodyPr vert="horz" lIns="91440" tIns="45720" rIns="91440" bIns="45720" rtlCol="0" anchor="ctr"/>
          <a:lstStyle>
            <a:lvl1pPr algn="l">
              <a:defRPr sz="844">
                <a:solidFill>
                  <a:schemeClr val="tx1">
                    <a:tint val="75000"/>
                  </a:schemeClr>
                </a:solidFill>
              </a:defRPr>
            </a:lvl1pPr>
          </a:lstStyle>
          <a:p>
            <a:fld id="{764D0F95-E2F4-3144-B92F-055ACECE5C44}" type="datetimeFigureOut">
              <a:rPr lang="x-none" smtClean="0"/>
              <a:t>7/30/2024</a:t>
            </a:fld>
            <a:endParaRPr lang="x-none"/>
          </a:p>
        </p:txBody>
      </p:sp>
      <p:sp>
        <p:nvSpPr>
          <p:cNvPr id="5" name="Footer Placeholder 4">
            <a:extLst>
              <a:ext uri="{FF2B5EF4-FFF2-40B4-BE49-F238E27FC236}">
                <a16:creationId xmlns:a16="http://schemas.microsoft.com/office/drawing/2014/main" id="{679A91FD-35AC-B910-40DF-0CD5062BFFE7}"/>
              </a:ext>
            </a:extLst>
          </p:cNvPr>
          <p:cNvSpPr>
            <a:spLocks noGrp="1"/>
          </p:cNvSpPr>
          <p:nvPr>
            <p:ph type="ftr" sz="quarter" idx="3"/>
          </p:nvPr>
        </p:nvSpPr>
        <p:spPr>
          <a:xfrm>
            <a:off x="4039196" y="6356821"/>
            <a:ext cx="4113609" cy="365001"/>
          </a:xfrm>
          <a:prstGeom prst="rect">
            <a:avLst/>
          </a:prstGeom>
        </p:spPr>
        <p:txBody>
          <a:bodyPr vert="horz" lIns="91440" tIns="45720" rIns="91440" bIns="45720" rtlCol="0" anchor="ctr"/>
          <a:lstStyle>
            <a:lvl1pPr algn="ctr">
              <a:defRPr sz="844">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F09BA201-5DB9-8502-ADDD-7493F02E5935}"/>
              </a:ext>
            </a:extLst>
          </p:cNvPr>
          <p:cNvSpPr>
            <a:spLocks noGrp="1"/>
          </p:cNvSpPr>
          <p:nvPr>
            <p:ph type="sldNum" sz="quarter" idx="4"/>
          </p:nvPr>
        </p:nvSpPr>
        <p:spPr>
          <a:xfrm>
            <a:off x="8611195" y="6356821"/>
            <a:ext cx="2974286" cy="365001"/>
          </a:xfrm>
          <a:prstGeom prst="rect">
            <a:avLst/>
          </a:prstGeom>
        </p:spPr>
        <p:txBody>
          <a:bodyPr vert="horz" lIns="91440" tIns="45720" rIns="91440" bIns="45720" rtlCol="0" anchor="ctr"/>
          <a:lstStyle>
            <a:lvl1pPr algn="r">
              <a:defRPr sz="844">
                <a:solidFill>
                  <a:schemeClr val="tx1">
                    <a:tint val="75000"/>
                  </a:schemeClr>
                </a:solidFill>
              </a:defRPr>
            </a:lvl1pPr>
          </a:lstStyle>
          <a:p>
            <a:fld id="{540AD30D-4F50-3D44-B712-FDC9B02B4937}" type="slidenum">
              <a:rPr lang="x-none" smtClean="0"/>
              <a:t>‹#›</a:t>
            </a:fld>
            <a:endParaRPr lang="x-none"/>
          </a:p>
        </p:txBody>
      </p:sp>
      <p:sp>
        <p:nvSpPr>
          <p:cNvPr id="7" name="Rectangle 6">
            <a:extLst>
              <a:ext uri="{FF2B5EF4-FFF2-40B4-BE49-F238E27FC236}">
                <a16:creationId xmlns:a16="http://schemas.microsoft.com/office/drawing/2014/main" id="{15DBD7E6-3BB1-A7B6-6BAB-EA18871FDE09}"/>
              </a:ext>
            </a:extLst>
          </p:cNvPr>
          <p:cNvSpPr/>
          <p:nvPr userDrawn="1"/>
        </p:nvSpPr>
        <p:spPr>
          <a:xfrm>
            <a:off x="11585482" y="0"/>
            <a:ext cx="606518" cy="6858000"/>
          </a:xfrm>
          <a:prstGeom prst="rect">
            <a:avLst/>
          </a:prstGeom>
          <a:gradFill>
            <a:gsLst>
              <a:gs pos="0">
                <a:schemeClr val="accent2"/>
              </a:gs>
              <a:gs pos="47000">
                <a:schemeClr val="accent2">
                  <a:lumMod val="75000"/>
                </a:schemeClr>
              </a:gs>
              <a:gs pos="100000">
                <a:schemeClr val="accent2">
                  <a:lumMod val="60000"/>
                  <a:lumOff val="40000"/>
                </a:schemeClr>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sz="1266"/>
          </a:p>
        </p:txBody>
      </p:sp>
      <p:sp>
        <p:nvSpPr>
          <p:cNvPr id="9" name="Title Placeholder 8">
            <a:extLst>
              <a:ext uri="{FF2B5EF4-FFF2-40B4-BE49-F238E27FC236}">
                <a16:creationId xmlns:a16="http://schemas.microsoft.com/office/drawing/2014/main" id="{F3280996-FAF9-4A58-93FC-BF074551355A}"/>
              </a:ext>
            </a:extLst>
          </p:cNvPr>
          <p:cNvSpPr>
            <a:spLocks noGrp="1"/>
          </p:cNvSpPr>
          <p:nvPr>
            <p:ph type="title"/>
          </p:nvPr>
        </p:nvSpPr>
        <p:spPr>
          <a:xfrm>
            <a:off x="837904" y="365001"/>
            <a:ext cx="10760273" cy="785813"/>
          </a:xfrm>
          <a:prstGeom prst="rect">
            <a:avLst/>
          </a:prstGeom>
        </p:spPr>
        <p:txBody>
          <a:bodyPr vert="horz" lIns="91440" tIns="45720" rIns="91440" bIns="45720" rtlCol="0" anchor="ctr">
            <a:normAutofit/>
          </a:bodyPr>
          <a:lstStyle/>
          <a:p>
            <a:r>
              <a:rPr lang="en-US" dirty="0"/>
              <a:t>Click to edit Master title style</a:t>
            </a:r>
            <a:endParaRPr lang="x-none" dirty="0"/>
          </a:p>
        </p:txBody>
      </p:sp>
      <p:cxnSp>
        <p:nvCxnSpPr>
          <p:cNvPr id="12" name="Straight Connector 11">
            <a:extLst>
              <a:ext uri="{FF2B5EF4-FFF2-40B4-BE49-F238E27FC236}">
                <a16:creationId xmlns:a16="http://schemas.microsoft.com/office/drawing/2014/main" id="{39B6CD46-0730-3A58-BDD7-352BB33C7E8B}"/>
              </a:ext>
            </a:extLst>
          </p:cNvPr>
          <p:cNvCxnSpPr>
            <a:cxnSpLocks/>
          </p:cNvCxnSpPr>
          <p:nvPr userDrawn="1"/>
        </p:nvCxnSpPr>
        <p:spPr>
          <a:xfrm>
            <a:off x="0" y="1144050"/>
            <a:ext cx="11585482" cy="0"/>
          </a:xfrm>
          <a:prstGeom prst="line">
            <a:avLst/>
          </a:prstGeom>
          <a:ln w="38100">
            <a:solidFill>
              <a:schemeClr val="accent2">
                <a:lumMod val="60000"/>
                <a:lumOff val="40000"/>
              </a:schemeClr>
            </a:solidFill>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66D3676-B491-C141-3525-F7688493197B}"/>
              </a:ext>
            </a:extLst>
          </p:cNvPr>
          <p:cNvCxnSpPr>
            <a:cxnSpLocks/>
          </p:cNvCxnSpPr>
          <p:nvPr userDrawn="1"/>
        </p:nvCxnSpPr>
        <p:spPr>
          <a:xfrm>
            <a:off x="12695" y="6177111"/>
            <a:ext cx="11585482" cy="0"/>
          </a:xfrm>
          <a:prstGeom prst="line">
            <a:avLst/>
          </a:prstGeom>
          <a:ln w="38100">
            <a:solidFill>
              <a:schemeClr val="accent2">
                <a:lumMod val="60000"/>
                <a:lumOff val="40000"/>
              </a:schemeClr>
            </a:solidFill>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95745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 presetClass="entr" presetSubtype="1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checkerboard(across)">
                      <p:cBhvr>
                        <p:cTn dur="500"/>
                        <p:tgtEl>
                          <p:spTgt spid="3"/>
                        </p:tgtEl>
                      </p:cBhvr>
                    </p:animEffect>
                  </p:childTnLst>
                </p:cTn>
              </p:par>
            </p:tnLst>
          </p:tmpl>
          <p:tmpl lvl="2">
            <p:tnLst>
              <p:par>
                <p:cTn presetID="5" presetClass="entr" presetSubtype="1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checkerboard(across)">
                      <p:cBhvr>
                        <p:cTn dur="500"/>
                        <p:tgtEl>
                          <p:spTgt spid="3"/>
                        </p:tgtEl>
                      </p:cBhvr>
                    </p:animEffect>
                  </p:childTnLst>
                </p:cTn>
              </p:par>
            </p:tnLst>
          </p:tmpl>
          <p:tmpl lvl="3">
            <p:tnLst>
              <p:par>
                <p:cTn presetID="5" presetClass="entr" presetSubtype="1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checkerboard(across)">
                      <p:cBhvr>
                        <p:cTn dur="500"/>
                        <p:tgtEl>
                          <p:spTgt spid="3"/>
                        </p:tgtEl>
                      </p:cBhvr>
                    </p:animEffect>
                  </p:childTnLst>
                </p:cTn>
              </p:par>
            </p:tnLst>
          </p:tmpl>
          <p:tmpl lvl="4">
            <p:tnLst>
              <p:par>
                <p:cTn presetID="5" presetClass="entr" presetSubtype="1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checkerboard(across)">
                      <p:cBhvr>
                        <p:cTn dur="500"/>
                        <p:tgtEl>
                          <p:spTgt spid="3"/>
                        </p:tgtEl>
                      </p:cBhvr>
                    </p:animEffect>
                  </p:childTnLst>
                </p:cTn>
              </p:par>
            </p:tnLst>
          </p:tmpl>
          <p:tmpl lvl="5">
            <p:tnLst>
              <p:par>
                <p:cTn presetID="5" presetClass="entr" presetSubtype="1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checkerboard(across)">
                      <p:cBhvr>
                        <p:cTn dur="500"/>
                        <p:tgtEl>
                          <p:spTgt spid="3"/>
                        </p:tgtEl>
                      </p:cBhvr>
                    </p:animEffect>
                  </p:childTnLst>
                </p:cTn>
              </p:par>
            </p:tnLst>
          </p:tmpl>
        </p:tmplLst>
      </p:bldP>
    </p:bldLst>
  </p:timing>
  <p:txStyles>
    <p:titleStyle>
      <a:lvl1pPr algn="l" defTabSz="642915" rtl="0" eaLnBrk="1" latinLnBrk="0" hangingPunct="1">
        <a:lnSpc>
          <a:spcPct val="90000"/>
        </a:lnSpc>
        <a:spcBef>
          <a:spcPct val="0"/>
        </a:spcBef>
        <a:buNone/>
        <a:defRPr sz="2250" b="1" kern="1200">
          <a:solidFill>
            <a:schemeClr val="accent2">
              <a:lumMod val="75000"/>
            </a:schemeClr>
          </a:solidFill>
          <a:latin typeface="Arial" panose="020B0604020202020204" pitchFamily="34" charset="0"/>
          <a:ea typeface="+mj-ea"/>
          <a:cs typeface="Arial" panose="020B0604020202020204" pitchFamily="34" charset="0"/>
        </a:defRPr>
      </a:lvl1pPr>
    </p:titleStyle>
    <p:bodyStyle>
      <a:lvl1pPr marL="160729" indent="-160729" algn="l" defTabSz="642915" rtl="0" eaLnBrk="1" latinLnBrk="0" hangingPunct="1">
        <a:lnSpc>
          <a:spcPct val="90000"/>
        </a:lnSpc>
        <a:spcBef>
          <a:spcPts val="703"/>
        </a:spcBef>
        <a:buFont typeface="Arial" panose="020B0604020202020204" pitchFamily="34" charset="0"/>
        <a:buChar char="•"/>
        <a:defRPr sz="1687" kern="1200">
          <a:solidFill>
            <a:schemeClr val="tx1"/>
          </a:solidFill>
          <a:latin typeface="Arial" panose="020B0604020202020204" pitchFamily="34" charset="0"/>
          <a:ea typeface="+mn-ea"/>
          <a:cs typeface="Arial" panose="020B0604020202020204" pitchFamily="34" charset="0"/>
        </a:defRPr>
      </a:lvl1pPr>
      <a:lvl2pPr marL="482186" indent="-160729" algn="l" defTabSz="642915" rtl="0" eaLnBrk="1" latinLnBrk="0" hangingPunct="1">
        <a:lnSpc>
          <a:spcPct val="90000"/>
        </a:lnSpc>
        <a:spcBef>
          <a:spcPts val="352"/>
        </a:spcBef>
        <a:buFont typeface="Arial" panose="020B0604020202020204" pitchFamily="34" charset="0"/>
        <a:buChar char="•"/>
        <a:defRPr sz="1547" kern="1200">
          <a:solidFill>
            <a:schemeClr val="tx1"/>
          </a:solidFill>
          <a:latin typeface="Arial" panose="020B0604020202020204" pitchFamily="34" charset="0"/>
          <a:ea typeface="+mn-ea"/>
          <a:cs typeface="Arial" panose="020B0604020202020204" pitchFamily="34" charset="0"/>
        </a:defRPr>
      </a:lvl2pPr>
      <a:lvl3pPr marL="803643" indent="-160729" algn="l" defTabSz="642915" rtl="0" eaLnBrk="1" latinLnBrk="0" hangingPunct="1">
        <a:lnSpc>
          <a:spcPct val="90000"/>
        </a:lnSpc>
        <a:spcBef>
          <a:spcPts val="352"/>
        </a:spcBef>
        <a:buFont typeface="Arial" panose="020B0604020202020204" pitchFamily="34" charset="0"/>
        <a:buChar char="•"/>
        <a:defRPr sz="1406" kern="1200">
          <a:solidFill>
            <a:schemeClr val="tx1"/>
          </a:solidFill>
          <a:latin typeface="Arial" panose="020B0604020202020204" pitchFamily="34" charset="0"/>
          <a:ea typeface="+mn-ea"/>
          <a:cs typeface="Arial" panose="020B0604020202020204" pitchFamily="34" charset="0"/>
        </a:defRPr>
      </a:lvl3pPr>
      <a:lvl4pPr marL="1125101" indent="-160729" algn="l" defTabSz="642915" rtl="0" eaLnBrk="1" latinLnBrk="0" hangingPunct="1">
        <a:lnSpc>
          <a:spcPct val="90000"/>
        </a:lnSpc>
        <a:spcBef>
          <a:spcPts val="352"/>
        </a:spcBef>
        <a:buFont typeface="Arial" panose="020B0604020202020204" pitchFamily="34" charset="0"/>
        <a:buChar char="•"/>
        <a:defRPr sz="1266" kern="1200">
          <a:solidFill>
            <a:schemeClr val="tx1"/>
          </a:solidFill>
          <a:latin typeface="Arial" panose="020B0604020202020204" pitchFamily="34" charset="0"/>
          <a:ea typeface="+mn-ea"/>
          <a:cs typeface="Arial" panose="020B0604020202020204" pitchFamily="34" charset="0"/>
        </a:defRPr>
      </a:lvl4pPr>
      <a:lvl5pPr marL="1446558" indent="-160729" algn="l" defTabSz="642915" rtl="0" eaLnBrk="1" latinLnBrk="0" hangingPunct="1">
        <a:lnSpc>
          <a:spcPct val="90000"/>
        </a:lnSpc>
        <a:spcBef>
          <a:spcPts val="352"/>
        </a:spcBef>
        <a:buFont typeface="Arial" panose="020B0604020202020204" pitchFamily="34" charset="0"/>
        <a:buChar char="•"/>
        <a:defRPr sz="1125" kern="1200">
          <a:solidFill>
            <a:schemeClr val="tx1"/>
          </a:solidFill>
          <a:latin typeface="Arial" panose="020B0604020202020204" pitchFamily="34" charset="0"/>
          <a:ea typeface="+mn-ea"/>
          <a:cs typeface="Arial" panose="020B0604020202020204" pitchFamily="34" charset="0"/>
        </a:defRPr>
      </a:lvl5pPr>
      <a:lvl6pPr marL="1768015" indent="-160729" algn="l" defTabSz="642915"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9473" indent="-160729" algn="l" defTabSz="642915"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930" indent="-160729" algn="l" defTabSz="642915"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2387" indent="-160729" algn="l" defTabSz="642915"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x-none"/>
      </a:defPPr>
      <a:lvl1pPr marL="0" algn="l" defTabSz="642915" rtl="0" eaLnBrk="1" latinLnBrk="0" hangingPunct="1">
        <a:defRPr sz="1266" kern="1200">
          <a:solidFill>
            <a:schemeClr val="tx1"/>
          </a:solidFill>
          <a:latin typeface="+mn-lt"/>
          <a:ea typeface="+mn-ea"/>
          <a:cs typeface="+mn-cs"/>
        </a:defRPr>
      </a:lvl1pPr>
      <a:lvl2pPr marL="321457" algn="l" defTabSz="642915" rtl="0" eaLnBrk="1" latinLnBrk="0" hangingPunct="1">
        <a:defRPr sz="1266" kern="1200">
          <a:solidFill>
            <a:schemeClr val="tx1"/>
          </a:solidFill>
          <a:latin typeface="+mn-lt"/>
          <a:ea typeface="+mn-ea"/>
          <a:cs typeface="+mn-cs"/>
        </a:defRPr>
      </a:lvl2pPr>
      <a:lvl3pPr marL="642915" algn="l" defTabSz="642915" rtl="0" eaLnBrk="1" latinLnBrk="0" hangingPunct="1">
        <a:defRPr sz="1266" kern="1200">
          <a:solidFill>
            <a:schemeClr val="tx1"/>
          </a:solidFill>
          <a:latin typeface="+mn-lt"/>
          <a:ea typeface="+mn-ea"/>
          <a:cs typeface="+mn-cs"/>
        </a:defRPr>
      </a:lvl3pPr>
      <a:lvl4pPr marL="964372" algn="l" defTabSz="642915" rtl="0" eaLnBrk="1" latinLnBrk="0" hangingPunct="1">
        <a:defRPr sz="1266" kern="1200">
          <a:solidFill>
            <a:schemeClr val="tx1"/>
          </a:solidFill>
          <a:latin typeface="+mn-lt"/>
          <a:ea typeface="+mn-ea"/>
          <a:cs typeface="+mn-cs"/>
        </a:defRPr>
      </a:lvl4pPr>
      <a:lvl5pPr marL="1285829" algn="l" defTabSz="642915" rtl="0" eaLnBrk="1" latinLnBrk="0" hangingPunct="1">
        <a:defRPr sz="1266" kern="1200">
          <a:solidFill>
            <a:schemeClr val="tx1"/>
          </a:solidFill>
          <a:latin typeface="+mn-lt"/>
          <a:ea typeface="+mn-ea"/>
          <a:cs typeface="+mn-cs"/>
        </a:defRPr>
      </a:lvl5pPr>
      <a:lvl6pPr marL="1607287" algn="l" defTabSz="642915" rtl="0" eaLnBrk="1" latinLnBrk="0" hangingPunct="1">
        <a:defRPr sz="1266" kern="1200">
          <a:solidFill>
            <a:schemeClr val="tx1"/>
          </a:solidFill>
          <a:latin typeface="+mn-lt"/>
          <a:ea typeface="+mn-ea"/>
          <a:cs typeface="+mn-cs"/>
        </a:defRPr>
      </a:lvl6pPr>
      <a:lvl7pPr marL="1928744" algn="l" defTabSz="642915" rtl="0" eaLnBrk="1" latinLnBrk="0" hangingPunct="1">
        <a:defRPr sz="1266" kern="1200">
          <a:solidFill>
            <a:schemeClr val="tx1"/>
          </a:solidFill>
          <a:latin typeface="+mn-lt"/>
          <a:ea typeface="+mn-ea"/>
          <a:cs typeface="+mn-cs"/>
        </a:defRPr>
      </a:lvl7pPr>
      <a:lvl8pPr marL="2250201" algn="l" defTabSz="642915" rtl="0" eaLnBrk="1" latinLnBrk="0" hangingPunct="1">
        <a:defRPr sz="1266" kern="1200">
          <a:solidFill>
            <a:schemeClr val="tx1"/>
          </a:solidFill>
          <a:latin typeface="+mn-lt"/>
          <a:ea typeface="+mn-ea"/>
          <a:cs typeface="+mn-cs"/>
        </a:defRPr>
      </a:lvl8pPr>
      <a:lvl9pPr marL="2571659" algn="l" defTabSz="642915" rtl="0" eaLnBrk="1" latinLnBrk="0" hangingPunct="1">
        <a:defRPr sz="126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1">
          <p15:clr>
            <a:srgbClr val="F26B43"/>
          </p15:clr>
        </p15:guide>
        <p15:guide id="2" pos="7793">
          <p15:clr>
            <a:srgbClr val="F26B43"/>
          </p15:clr>
        </p15:guide>
        <p15:guide id="3" orient="horz" pos="5544">
          <p15:clr>
            <a:srgbClr val="F26B43"/>
          </p15:clr>
        </p15:guide>
        <p15:guide id="4" pos="53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ommons.wikimedia.org/wiki/File:Tesla_Model_S_Japan_trimmed.jpg"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1" descr="PP-01.jpg"/>
          <p:cNvPicPr preferRelativeResize="0"/>
          <p:nvPr/>
        </p:nvPicPr>
        <p:blipFill rotWithShape="1">
          <a:blip r:embed="rId3">
            <a:alphaModFix/>
          </a:blip>
          <a:srcRect/>
          <a:stretch/>
        </p:blipFill>
        <p:spPr>
          <a:xfrm>
            <a:off x="0" y="0"/>
            <a:ext cx="12192000" cy="6870578"/>
          </a:xfrm>
          <a:prstGeom prst="rect">
            <a:avLst/>
          </a:prstGeom>
          <a:noFill/>
          <a:ln>
            <a:noFill/>
          </a:ln>
        </p:spPr>
      </p:pic>
      <p:pic>
        <p:nvPicPr>
          <p:cNvPr id="59" name="Google Shape;59;p1" descr="2017-FE-Black-01.png"/>
          <p:cNvPicPr preferRelativeResize="0"/>
          <p:nvPr/>
        </p:nvPicPr>
        <p:blipFill rotWithShape="1">
          <a:blip r:embed="rId4">
            <a:alphaModFix/>
          </a:blip>
          <a:srcRect/>
          <a:stretch/>
        </p:blipFill>
        <p:spPr>
          <a:xfrm>
            <a:off x="1788689" y="430145"/>
            <a:ext cx="2941293" cy="980985"/>
          </a:xfrm>
          <a:prstGeom prst="rect">
            <a:avLst/>
          </a:prstGeom>
          <a:noFill/>
          <a:ln>
            <a:noFill/>
          </a:ln>
        </p:spPr>
      </p:pic>
      <p:sp>
        <p:nvSpPr>
          <p:cNvPr id="4" name="Google Shape;58;p1">
            <a:extLst>
              <a:ext uri="{FF2B5EF4-FFF2-40B4-BE49-F238E27FC236}">
                <a16:creationId xmlns:a16="http://schemas.microsoft.com/office/drawing/2014/main" id="{CED8B431-A869-684F-A4AC-86187FE3EB49}"/>
              </a:ext>
            </a:extLst>
          </p:cNvPr>
          <p:cNvSpPr txBox="1">
            <a:spLocks/>
          </p:cNvSpPr>
          <p:nvPr/>
        </p:nvSpPr>
        <p:spPr>
          <a:xfrm>
            <a:off x="1636296" y="5232574"/>
            <a:ext cx="6743140" cy="1264479"/>
          </a:xfrm>
          <a:prstGeom prst="rect">
            <a:avLst/>
          </a:prstGeom>
          <a:noFill/>
          <a:ln>
            <a:noFill/>
          </a:ln>
        </p:spPr>
        <p:txBody>
          <a:bodyPr spcFirstLastPara="1" vert="horz" wrap="square" lIns="35719" tIns="35719" rIns="35719" bIns="35719" rtlCol="0" anchor="t" anchorCtr="0">
            <a:normAutofit fontScale="97500" lnSpcReduction="10000"/>
          </a:bodyPr>
          <a:lstStyle>
            <a:lvl1pPr algn="ctr" defTabSz="914400" rtl="0" eaLnBrk="1" latinLnBrk="0" hangingPunct="1">
              <a:lnSpc>
                <a:spcPct val="90000"/>
              </a:lnSpc>
              <a:spcBef>
                <a:spcPct val="0"/>
              </a:spcBef>
              <a:buNone/>
              <a:defRPr sz="6000" b="1" kern="1200">
                <a:solidFill>
                  <a:schemeClr val="accent2">
                    <a:lumMod val="75000"/>
                  </a:schemeClr>
                </a:solidFill>
                <a:latin typeface="Arial" panose="020B0604020202020204" pitchFamily="34" charset="0"/>
                <a:ea typeface="+mj-ea"/>
                <a:cs typeface="Arial" panose="020B0604020202020204" pitchFamily="34" charset="0"/>
              </a:defRPr>
            </a:lvl1pPr>
          </a:lstStyle>
          <a:p>
            <a:pPr algn="l" defTabSz="642915">
              <a:lnSpc>
                <a:spcPct val="100000"/>
              </a:lnSpc>
              <a:spcBef>
                <a:spcPts val="0"/>
              </a:spcBef>
              <a:spcAft>
                <a:spcPts val="844"/>
              </a:spcAft>
              <a:buClr>
                <a:prstClr val="black"/>
              </a:buClr>
              <a:buSzPct val="111111"/>
            </a:pPr>
            <a:r>
              <a:rPr lang="en-US" sz="1800" dirty="0">
                <a:solidFill>
                  <a:prstClr val="white"/>
                </a:solidFill>
                <a:latin typeface="Arial"/>
                <a:cs typeface="Times New Roman" pitchFamily="18" charset="0"/>
                <a:sym typeface="Arial"/>
              </a:rPr>
              <a:t>EXE101 - EXPERIMENTIAL ENTREPRENEURSHIP</a:t>
            </a:r>
          </a:p>
          <a:p>
            <a:pPr algn="l" defTabSz="642915">
              <a:lnSpc>
                <a:spcPct val="100000"/>
              </a:lnSpc>
              <a:spcBef>
                <a:spcPts val="0"/>
              </a:spcBef>
              <a:spcAft>
                <a:spcPts val="844"/>
              </a:spcAft>
              <a:buClr>
                <a:prstClr val="black"/>
              </a:buClr>
              <a:buSzPct val="111111"/>
            </a:pPr>
            <a:r>
              <a:rPr lang="en-US" sz="1800" dirty="0">
                <a:solidFill>
                  <a:prstClr val="white"/>
                </a:solidFill>
                <a:latin typeface="Arial"/>
                <a:cs typeface="Times New Roman" pitchFamily="18" charset="0"/>
                <a:sym typeface="Arial"/>
              </a:rPr>
              <a:t>Business Models</a:t>
            </a:r>
          </a:p>
          <a:p>
            <a:pPr algn="l" defTabSz="642915">
              <a:lnSpc>
                <a:spcPct val="100000"/>
              </a:lnSpc>
              <a:spcBef>
                <a:spcPts val="0"/>
              </a:spcBef>
              <a:spcAft>
                <a:spcPts val="844"/>
              </a:spcAft>
              <a:buClr>
                <a:prstClr val="black"/>
              </a:buClr>
              <a:buSzPct val="111111"/>
            </a:pPr>
            <a:br>
              <a:rPr lang="en-US" sz="1400" dirty="0">
                <a:solidFill>
                  <a:prstClr val="white"/>
                </a:solidFill>
                <a:latin typeface="Arial"/>
                <a:ea typeface="Helvetica Neue Light"/>
                <a:cs typeface="Helvetica Neue Light"/>
                <a:sym typeface="Helvetica Neue Light"/>
              </a:rPr>
            </a:br>
            <a:r>
              <a:rPr lang="en-US" sz="1100" dirty="0">
                <a:solidFill>
                  <a:srgbClr val="E64823">
                    <a:lumMod val="75000"/>
                  </a:srgbClr>
                </a:solidFill>
                <a:latin typeface="Arial"/>
                <a:ea typeface="Helvetica Neue Light"/>
                <a:cs typeface="Helvetica Neue Light"/>
                <a:sym typeface="Helvetica Neue Light"/>
              </a:rPr>
              <a:t>Slides by MBA Ha Phan, FPT University HCMC</a:t>
            </a:r>
            <a:endParaRPr lang="en-US" sz="1400" dirty="0">
              <a:solidFill>
                <a:srgbClr val="E64823">
                  <a:lumMod val="75000"/>
                </a:srgbClr>
              </a:solidFill>
              <a:latin typeface="Arial"/>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E3FCE-00DE-E765-7CCD-59AD0E0DFB48}"/>
              </a:ext>
            </a:extLst>
          </p:cNvPr>
          <p:cNvSpPr>
            <a:spLocks noGrp="1"/>
          </p:cNvSpPr>
          <p:nvPr>
            <p:ph type="title"/>
          </p:nvPr>
        </p:nvSpPr>
        <p:spPr>
          <a:xfrm>
            <a:off x="5297762" y="329184"/>
            <a:ext cx="6894868" cy="1783080"/>
          </a:xfrm>
        </p:spPr>
        <p:txBody>
          <a:bodyPr anchor="b">
            <a:normAutofit/>
          </a:bodyPr>
          <a:lstStyle/>
          <a:p>
            <a:r>
              <a:rPr lang="en-US" b="1" dirty="0">
                <a:latin typeface="Times New Roman"/>
                <a:cs typeface="Calibri Light"/>
              </a:rPr>
              <a:t>2. SaaS _ IaaS _ PaaS (cont.)</a:t>
            </a:r>
            <a:endParaRPr lang="en-US" dirty="0">
              <a:latin typeface="Times New Roman"/>
              <a:cs typeface="Calibri Light"/>
            </a:endParaRPr>
          </a:p>
        </p:txBody>
      </p:sp>
      <p:pic>
        <p:nvPicPr>
          <p:cNvPr id="5" name="Picture 4" descr="Top view of cubes connected with black lines">
            <a:extLst>
              <a:ext uri="{FF2B5EF4-FFF2-40B4-BE49-F238E27FC236}">
                <a16:creationId xmlns:a16="http://schemas.microsoft.com/office/drawing/2014/main" id="{BCCF8C38-7ABA-805D-9C48-CBD0146631A1}"/>
              </a:ext>
            </a:extLst>
          </p:cNvPr>
          <p:cNvPicPr>
            <a:picLocks noChangeAspect="1"/>
          </p:cNvPicPr>
          <p:nvPr/>
        </p:nvPicPr>
        <p:blipFill rotWithShape="1">
          <a:blip r:embed="rId2"/>
          <a:srcRect l="29685" r="19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EE13EB-986C-AC84-1601-0582D14B37D5}"/>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200" b="1" dirty="0">
                <a:latin typeface="Times New Roman"/>
                <a:cs typeface="Calibri"/>
              </a:rPr>
              <a:t>PaaS (Platform-as-a-Service) </a:t>
            </a:r>
            <a:r>
              <a:rPr lang="en-US" sz="2200" dirty="0">
                <a:latin typeface="Times New Roman"/>
                <a:cs typeface="Calibri"/>
              </a:rPr>
              <a:t>provides a platform allowing customers to develop, run, and manage applications without the complexity of building and maintaining the underlying infrastructure.</a:t>
            </a:r>
          </a:p>
          <a:p>
            <a:endParaRPr lang="en-US" sz="2200" dirty="0">
              <a:latin typeface="Times New Roman"/>
              <a:cs typeface="Calibri"/>
            </a:endParaRPr>
          </a:p>
          <a:p>
            <a:pPr marL="0" indent="0">
              <a:buNone/>
            </a:pPr>
            <a:r>
              <a:rPr lang="en-US" sz="2200" dirty="0">
                <a:latin typeface="Times New Roman"/>
                <a:cs typeface="Calibri"/>
              </a:rPr>
              <a:t>Ex Microsoft Azure App Service, Google App Engine, Heroku.</a:t>
            </a:r>
          </a:p>
        </p:txBody>
      </p:sp>
    </p:spTree>
    <p:extLst>
      <p:ext uri="{BB962C8B-B14F-4D97-AF65-F5344CB8AC3E}">
        <p14:creationId xmlns:p14="http://schemas.microsoft.com/office/powerpoint/2010/main" val="2126610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E8D35C-085C-18C2-106F-9BFCA12A5848}"/>
              </a:ext>
            </a:extLst>
          </p:cNvPr>
          <p:cNvSpPr>
            <a:spLocks noGrp="1"/>
          </p:cNvSpPr>
          <p:nvPr>
            <p:ph type="title"/>
          </p:nvPr>
        </p:nvSpPr>
        <p:spPr>
          <a:xfrm>
            <a:off x="1137037" y="609600"/>
            <a:ext cx="5915197" cy="1330519"/>
          </a:xfrm>
        </p:spPr>
        <p:txBody>
          <a:bodyPr>
            <a:normAutofit/>
          </a:bodyPr>
          <a:lstStyle/>
          <a:p>
            <a:r>
              <a:rPr lang="en-US" b="1" dirty="0">
                <a:latin typeface="Times New Roman"/>
                <a:ea typeface="+mj-lt"/>
                <a:cs typeface="+mj-lt"/>
              </a:rPr>
              <a:t>3. USAGE-BASE</a:t>
            </a:r>
            <a:endParaRPr lang="en-US" b="1" dirty="0">
              <a:latin typeface="Times New Roman"/>
              <a:cs typeface="Calibri Light"/>
            </a:endParaRPr>
          </a:p>
        </p:txBody>
      </p:sp>
      <p:sp>
        <p:nvSpPr>
          <p:cNvPr id="3" name="Content Placeholder 2">
            <a:extLst>
              <a:ext uri="{FF2B5EF4-FFF2-40B4-BE49-F238E27FC236}">
                <a16:creationId xmlns:a16="http://schemas.microsoft.com/office/drawing/2014/main" id="{57A6BA7B-3CF7-475B-2CC6-32F07030E168}"/>
              </a:ext>
            </a:extLst>
          </p:cNvPr>
          <p:cNvSpPr>
            <a:spLocks noGrp="1"/>
          </p:cNvSpPr>
          <p:nvPr>
            <p:ph idx="1"/>
          </p:nvPr>
        </p:nvSpPr>
        <p:spPr>
          <a:xfrm>
            <a:off x="1137037" y="2549718"/>
            <a:ext cx="5747857" cy="3552969"/>
          </a:xfrm>
        </p:spPr>
        <p:txBody>
          <a:bodyPr vert="horz" lIns="91440" tIns="45720" rIns="91440" bIns="45720" rtlCol="0" anchor="t">
            <a:normAutofit/>
          </a:bodyPr>
          <a:lstStyle/>
          <a:p>
            <a:r>
              <a:rPr lang="en-US" sz="2000" dirty="0">
                <a:latin typeface="Times New Roman"/>
                <a:cs typeface="Calibri"/>
              </a:rPr>
              <a:t>Usage-based pricing, also known as consumption-based pricing, customers pay based on how much they use the service. (Epstein, 2022)</a:t>
            </a:r>
          </a:p>
          <a:p>
            <a:r>
              <a:rPr lang="en-US" sz="2000" dirty="0">
                <a:latin typeface="Times New Roman"/>
                <a:cs typeface="Calibri"/>
              </a:rPr>
              <a:t>Unlike traditional fixed pricing models, where customers pay a set fee regardless of usage, usage-based pricing aligns costs more closely with value received.</a:t>
            </a:r>
          </a:p>
          <a:p>
            <a:r>
              <a:rPr lang="en-US" sz="2000" dirty="0">
                <a:latin typeface="Times New Roman"/>
                <a:cs typeface="Calibri"/>
              </a:rPr>
              <a:t>Usage-based pricing to attract customers who may be hesitant to commit to fixed fees upfront. This model allows startups to scale their revenue alongside customer usage.</a:t>
            </a:r>
          </a:p>
        </p:txBody>
      </p:sp>
      <p:sp>
        <p:nvSpPr>
          <p:cNvPr id="18" name="Freeform: Shape 17">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5802BC3-7767-D543-330D-EFD9121CAF83}"/>
              </a:ext>
            </a:extLst>
          </p:cNvPr>
          <p:cNvPicPr>
            <a:picLocks noChangeAspect="1"/>
          </p:cNvPicPr>
          <p:nvPr/>
        </p:nvPicPr>
        <p:blipFill rotWithShape="1">
          <a:blip r:embed="rId2"/>
          <a:srcRect l="18911" r="42072" b="2"/>
          <a:stretch/>
        </p:blipFill>
        <p:spPr>
          <a:xfrm>
            <a:off x="7761092" y="771383"/>
            <a:ext cx="3684567" cy="5311922"/>
          </a:xfrm>
          <a:prstGeom prst="rect">
            <a:avLst/>
          </a:prstGeom>
        </p:spPr>
      </p:pic>
      <p:sp>
        <p:nvSpPr>
          <p:cNvPr id="20" name="Freeform: Shape 19">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
            <a:extLst>
              <a:ext uri="{FF2B5EF4-FFF2-40B4-BE49-F238E27FC236}">
                <a16:creationId xmlns:a16="http://schemas.microsoft.com/office/drawing/2014/main" id="{8D91DE60-2C2D-4D7E-A6B4-C9499017D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2623" y="6128773"/>
            <a:ext cx="1201506" cy="36512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583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endar on table">
            <a:extLst>
              <a:ext uri="{FF2B5EF4-FFF2-40B4-BE49-F238E27FC236}">
                <a16:creationId xmlns:a16="http://schemas.microsoft.com/office/drawing/2014/main" id="{3A6448A0-3176-2576-1F03-73D33C1EF9E6}"/>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838200" y="365125"/>
            <a:ext cx="4653461" cy="1899912"/>
          </a:xfrm>
        </p:spPr>
        <p:txBody>
          <a:bodyPr>
            <a:normAutofit/>
          </a:bodyPr>
          <a:lstStyle/>
          <a:p>
            <a:r>
              <a:rPr lang="en-US" sz="3700" b="1">
                <a:latin typeface="Times New Roman"/>
                <a:cs typeface="Times New Roman"/>
              </a:rPr>
              <a:t>4. SUBSCRIPTION</a:t>
            </a:r>
          </a:p>
        </p:txBody>
      </p:sp>
      <p:sp>
        <p:nvSpPr>
          <p:cNvPr id="3" name="Content Placeholder"/>
          <p:cNvSpPr>
            <a:spLocks noGrp="1"/>
          </p:cNvSpPr>
          <p:nvPr>
            <p:ph idx="1"/>
          </p:nvPr>
        </p:nvSpPr>
        <p:spPr>
          <a:xfrm>
            <a:off x="838200" y="2434201"/>
            <a:ext cx="3822189" cy="3742762"/>
          </a:xfrm>
        </p:spPr>
        <p:txBody>
          <a:bodyPr vert="horz" lIns="91440" tIns="45720" rIns="91440" bIns="45720" rtlCol="0">
            <a:normAutofit/>
          </a:bodyPr>
          <a:lstStyle/>
          <a:p>
            <a:r>
              <a:rPr lang="en-US" sz="2000">
                <a:latin typeface="Times New Roman"/>
                <a:cs typeface="Times New Roman"/>
              </a:rPr>
              <a:t>A subscription sells a product or a service, usually to a consumer, on a recurring basis. (Epstein, 2022)</a:t>
            </a:r>
            <a:endParaRPr lang="en-US" sz="2000">
              <a:cs typeface="Calibri" panose="020F0502020204030204"/>
            </a:endParaRPr>
          </a:p>
          <a:p>
            <a:r>
              <a:rPr lang="en-US" sz="2000">
                <a:latin typeface="Times New Roman"/>
                <a:cs typeface="Calibri"/>
              </a:rPr>
              <a:t>Tiered pricing, personalized content recommendations</a:t>
            </a:r>
          </a:p>
          <a:p>
            <a:pPr marL="0" indent="0">
              <a:buNone/>
            </a:pPr>
            <a:r>
              <a:rPr lang="en-US" sz="2000">
                <a:latin typeface="Times New Roman"/>
                <a:cs typeface="Calibri"/>
              </a:rPr>
              <a:t> Ex Netflix</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8861C-987E-3B3B-B2C3-2635CF26DD28}"/>
              </a:ext>
            </a:extLst>
          </p:cNvPr>
          <p:cNvSpPr>
            <a:spLocks noGrp="1"/>
          </p:cNvSpPr>
          <p:nvPr>
            <p:ph type="title"/>
          </p:nvPr>
        </p:nvSpPr>
        <p:spPr>
          <a:xfrm>
            <a:off x="5297762" y="329184"/>
            <a:ext cx="6251110" cy="1783080"/>
          </a:xfrm>
        </p:spPr>
        <p:txBody>
          <a:bodyPr anchor="b">
            <a:normAutofit/>
          </a:bodyPr>
          <a:lstStyle/>
          <a:p>
            <a:r>
              <a:rPr lang="en-US" b="1" dirty="0">
                <a:latin typeface="Times New Roman"/>
                <a:cs typeface="Calibri Light"/>
              </a:rPr>
              <a:t>5. TRANSACTIONAL</a:t>
            </a:r>
          </a:p>
        </p:txBody>
      </p:sp>
      <p:pic>
        <p:nvPicPr>
          <p:cNvPr id="12" name="Picture 11" descr="Stock exchange numbers">
            <a:extLst>
              <a:ext uri="{FF2B5EF4-FFF2-40B4-BE49-F238E27FC236}">
                <a16:creationId xmlns:a16="http://schemas.microsoft.com/office/drawing/2014/main" id="{B3B63288-580A-A189-FCF3-6FAB59A6BD3D}"/>
              </a:ext>
            </a:extLst>
          </p:cNvPr>
          <p:cNvPicPr>
            <a:picLocks noChangeAspect="1"/>
          </p:cNvPicPr>
          <p:nvPr/>
        </p:nvPicPr>
        <p:blipFill rotWithShape="1">
          <a:blip r:embed="rId2"/>
          <a:srcRect l="33891" r="20844"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E49ED8-ED10-95A6-09F0-6D302C765815}"/>
              </a:ext>
            </a:extLst>
          </p:cNvPr>
          <p:cNvSpPr>
            <a:spLocks noGrp="1"/>
          </p:cNvSpPr>
          <p:nvPr>
            <p:ph idx="1"/>
          </p:nvPr>
        </p:nvSpPr>
        <p:spPr>
          <a:xfrm>
            <a:off x="5297762" y="2706624"/>
            <a:ext cx="6251110" cy="3483864"/>
          </a:xfrm>
        </p:spPr>
        <p:txBody>
          <a:bodyPr vert="horz" lIns="91440" tIns="45720" rIns="91440" bIns="45720" rtlCol="0" anchor="t">
            <a:normAutofit fontScale="92500" lnSpcReduction="20000"/>
          </a:bodyPr>
          <a:lstStyle/>
          <a:p>
            <a:r>
              <a:rPr lang="en-US" sz="2200" dirty="0">
                <a:latin typeface="Times New Roman"/>
                <a:cs typeface="Calibri"/>
              </a:rPr>
              <a:t>A transactional company enables a financial transaction on behalf of a customer and collects a fee (usually a percent of the underlying transaction).</a:t>
            </a:r>
            <a:endParaRPr lang="en-US"/>
          </a:p>
          <a:p>
            <a:endParaRPr lang="en-US" sz="2200" dirty="0">
              <a:latin typeface="Times New Roman"/>
              <a:ea typeface="+mn-lt"/>
              <a:cs typeface="+mn-lt"/>
            </a:endParaRPr>
          </a:p>
          <a:p>
            <a:r>
              <a:rPr lang="en-US" sz="2200" dirty="0">
                <a:ea typeface="+mn-lt"/>
                <a:cs typeface="+mn-lt"/>
              </a:rPr>
              <a:t>Facilitate transactions and take a cut of those transactions.  (Epstein, 2022)</a:t>
            </a:r>
          </a:p>
          <a:p>
            <a:endParaRPr lang="en-US" sz="2200" dirty="0">
              <a:latin typeface="Times New Roman"/>
              <a:ea typeface="+mn-lt"/>
              <a:cs typeface="+mn-lt"/>
            </a:endParaRPr>
          </a:p>
          <a:p>
            <a:r>
              <a:rPr lang="en-US" sz="2200" dirty="0">
                <a:latin typeface="Times New Roman"/>
                <a:ea typeface="+mn-lt"/>
                <a:cs typeface="+mn-lt"/>
              </a:rPr>
              <a:t>The transactional business model revolves around customers paying for goods or services on a per-transaction basis, rather than through recurring subscriptions or long-term commitments. </a:t>
            </a:r>
            <a:br>
              <a:rPr lang="en-US" sz="2200" dirty="0">
                <a:latin typeface="Times New Roman"/>
                <a:cs typeface="Calibri"/>
              </a:rPr>
            </a:br>
            <a:endParaRPr lang="en-US" sz="2200">
              <a:latin typeface="Times New Roman"/>
              <a:cs typeface="Calibri"/>
            </a:endParaRPr>
          </a:p>
        </p:txBody>
      </p:sp>
    </p:spTree>
    <p:extLst>
      <p:ext uri="{BB962C8B-B14F-4D97-AF65-F5344CB8AC3E}">
        <p14:creationId xmlns:p14="http://schemas.microsoft.com/office/powerpoint/2010/main" val="2818998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365125"/>
            <a:ext cx="10515600" cy="1325563"/>
          </a:xfrm>
        </p:spPr>
        <p:txBody>
          <a:bodyPr>
            <a:normAutofit/>
          </a:bodyPr>
          <a:lstStyle/>
          <a:p>
            <a:r>
              <a:rPr lang="en-US" b="1" dirty="0">
                <a:latin typeface="Times New Roman"/>
                <a:ea typeface="+mj-lt"/>
                <a:cs typeface="+mj-lt"/>
              </a:rPr>
              <a:t>6. MARKETPLACE</a:t>
            </a:r>
            <a:endParaRPr lang="en-US" b="1">
              <a:latin typeface="Times New Roman"/>
              <a:cs typeface="Calibri Light"/>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838200" y="1929384"/>
            <a:ext cx="10515600" cy="4251960"/>
          </a:xfrm>
        </p:spPr>
        <p:txBody>
          <a:bodyPr vert="horz" lIns="91440" tIns="45720" rIns="91440" bIns="45720" rtlCol="0" anchor="t">
            <a:normAutofit fontScale="92500" lnSpcReduction="10000"/>
          </a:bodyPr>
          <a:lstStyle/>
          <a:p>
            <a:r>
              <a:rPr lang="en-US" sz="1700" dirty="0">
                <a:latin typeface="Times New Roman"/>
                <a:cs typeface="Calibri"/>
              </a:rPr>
              <a:t>A marketplace company acts as an intermediary in the sale of a good or service between sellers and buyers, generally collecting a percent of the total transaction value; </a:t>
            </a:r>
            <a:endParaRPr lang="en-US" dirty="0"/>
          </a:p>
          <a:p>
            <a:r>
              <a:rPr lang="en-US" sz="1700" dirty="0">
                <a:latin typeface="Times New Roman"/>
                <a:cs typeface="Calibri"/>
              </a:rPr>
              <a:t>Facilitate transactions between buyers and sellers, often referred to as two-sided marketplaces.(Epstein, 2022)</a:t>
            </a:r>
            <a:endParaRPr lang="en-US" dirty="0"/>
          </a:p>
          <a:p>
            <a:endParaRPr lang="en-US" sz="1700" dirty="0">
              <a:latin typeface="Times New Roman"/>
              <a:cs typeface="Calibri"/>
            </a:endParaRPr>
          </a:p>
          <a:p>
            <a:r>
              <a:rPr lang="en-US" sz="1700" dirty="0">
                <a:latin typeface="Times New Roman"/>
                <a:cs typeface="Calibri"/>
              </a:rPr>
              <a:t>Definition and Characteristics</a:t>
            </a:r>
          </a:p>
          <a:p>
            <a:pPr lvl="1" indent="0">
              <a:buNone/>
            </a:pPr>
            <a:r>
              <a:rPr lang="en-US" sz="1700" b="1" i="1" dirty="0">
                <a:latin typeface="Times New Roman"/>
                <a:cs typeface="Calibri"/>
              </a:rPr>
              <a:t>Two-Sided Platform</a:t>
            </a:r>
          </a:p>
          <a:p>
            <a:pPr lvl="2" indent="-171450">
              <a:buFont typeface="Wingdings" panose="020B0604020202020204" pitchFamily="34" charset="0"/>
              <a:buChar char="§"/>
            </a:pPr>
            <a:r>
              <a:rPr lang="en-US" sz="1700" dirty="0">
                <a:latin typeface="Times New Roman"/>
                <a:cs typeface="Calibri"/>
              </a:rPr>
              <a:t>Marketplace connects two distinct customer groups buyers and sellers/service providers.</a:t>
            </a:r>
          </a:p>
          <a:p>
            <a:pPr lvl="2" indent="-171450">
              <a:buFont typeface="Wingdings" panose="020B0604020202020204" pitchFamily="34" charset="0"/>
              <a:buChar char="§"/>
            </a:pPr>
            <a:r>
              <a:rPr lang="en-US" sz="1700" dirty="0">
                <a:latin typeface="Times New Roman"/>
                <a:cs typeface="Calibri"/>
              </a:rPr>
              <a:t>Facilitates transactions, exchanges, or interactions between these groups.</a:t>
            </a:r>
          </a:p>
          <a:p>
            <a:pPr lvl="1" indent="0">
              <a:buNone/>
            </a:pPr>
            <a:r>
              <a:rPr lang="en-US" sz="1700" b="1" i="1" dirty="0">
                <a:latin typeface="Times New Roman"/>
                <a:cs typeface="Calibri"/>
              </a:rPr>
              <a:t>Transaction Facilitation</a:t>
            </a:r>
            <a:endParaRPr lang="en-US" sz="1700" dirty="0">
              <a:latin typeface="Times New Roman"/>
              <a:cs typeface="Calibri"/>
            </a:endParaRPr>
          </a:p>
          <a:p>
            <a:pPr lvl="2" indent="-171450">
              <a:buFont typeface="Wingdings" panose="020B0604020202020204" pitchFamily="34" charset="0"/>
              <a:buChar char="§"/>
            </a:pPr>
            <a:r>
              <a:rPr lang="en-US" sz="1700" dirty="0">
                <a:latin typeface="Times New Roman"/>
                <a:cs typeface="Calibri"/>
              </a:rPr>
              <a:t>Provides a platform for transactions, where buyers can discover products/services and sellers can reach a broader audience.</a:t>
            </a:r>
          </a:p>
          <a:p>
            <a:pPr marL="0" indent="571500">
              <a:buNone/>
            </a:pPr>
            <a:r>
              <a:rPr lang="en-US" sz="1700" b="1" i="1" dirty="0">
                <a:latin typeface="Times New Roman"/>
                <a:cs typeface="Calibri"/>
              </a:rPr>
              <a:t> Network Effects</a:t>
            </a:r>
          </a:p>
          <a:p>
            <a:pPr marL="1143000"/>
            <a:r>
              <a:rPr lang="en-US" sz="1700" dirty="0">
                <a:latin typeface="Times New Roman"/>
                <a:cs typeface="Calibri"/>
              </a:rPr>
              <a:t>Benefits from network effects as more buyers attract more sellers, and vice versa, creating a self-reinforcing cycle of growth.</a:t>
            </a:r>
          </a:p>
          <a:p>
            <a:pPr marL="1143000"/>
            <a:r>
              <a:rPr lang="en-US" sz="1700" dirty="0">
                <a:latin typeface="Times New Roman"/>
                <a:cs typeface="Calibri"/>
              </a:rPr>
              <a:t>Increasing platform usage enhances value for all participants.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365125"/>
            <a:ext cx="10515600" cy="1325563"/>
          </a:xfrm>
        </p:spPr>
        <p:txBody>
          <a:bodyPr>
            <a:normAutofit/>
          </a:bodyPr>
          <a:lstStyle/>
          <a:p>
            <a:r>
              <a:rPr lang="en-US" b="1" dirty="0">
                <a:latin typeface="Times New Roman"/>
                <a:ea typeface="+mj-lt"/>
                <a:cs typeface="+mj-lt"/>
              </a:rPr>
              <a:t>6. MARKETPLACE (cont.)</a:t>
            </a:r>
            <a:endParaRPr lang="en-US" b="1" dirty="0">
              <a:latin typeface="Times New Roman"/>
              <a:cs typeface="Calibri Light"/>
            </a:endParaRP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838200" y="1929384"/>
            <a:ext cx="10515600" cy="4251960"/>
          </a:xfrm>
        </p:spPr>
        <p:txBody>
          <a:bodyPr vert="horz" lIns="91440" tIns="45720" rIns="91440" bIns="45720" rtlCol="0" anchor="t">
            <a:normAutofit/>
          </a:bodyPr>
          <a:lstStyle/>
          <a:p>
            <a:r>
              <a:rPr lang="en-US" sz="3200" b="1" dirty="0">
                <a:latin typeface="Times New Roman"/>
                <a:ea typeface="+mn-lt"/>
                <a:cs typeface="+mn-lt"/>
              </a:rPr>
              <a:t>Advantages</a:t>
            </a:r>
            <a:endParaRPr lang="en-US" sz="3200">
              <a:latin typeface="Times New Roman"/>
              <a:ea typeface="+mn-lt"/>
              <a:cs typeface="+mn-lt"/>
            </a:endParaRPr>
          </a:p>
          <a:p>
            <a:pPr lvl="1">
              <a:buFont typeface="Courier New" panose="020B0604020202020204" pitchFamily="34" charset="0"/>
              <a:buChar char="o"/>
            </a:pPr>
            <a:r>
              <a:rPr lang="en-US" sz="2800" b="1" dirty="0">
                <a:latin typeface="Times New Roman"/>
                <a:ea typeface="+mn-lt"/>
                <a:cs typeface="+mn-lt"/>
              </a:rPr>
              <a:t>Network Effects</a:t>
            </a:r>
            <a:r>
              <a:rPr lang="en-US" sz="2800" dirty="0">
                <a:latin typeface="Times New Roman"/>
                <a:ea typeface="+mn-lt"/>
                <a:cs typeface="+mn-lt"/>
              </a:rPr>
              <a:t> Value increases as more users join the platform.</a:t>
            </a:r>
          </a:p>
          <a:p>
            <a:pPr lvl="1">
              <a:buFont typeface="Courier New" panose="020B0604020202020204" pitchFamily="34" charset="0"/>
              <a:buChar char="o"/>
            </a:pPr>
            <a:r>
              <a:rPr lang="en-US" sz="2800" b="1" dirty="0">
                <a:latin typeface="Times New Roman"/>
                <a:ea typeface="+mn-lt"/>
                <a:cs typeface="+mn-lt"/>
              </a:rPr>
              <a:t>Winner-Takes-All</a:t>
            </a:r>
            <a:r>
              <a:rPr lang="en-US" sz="2800" dirty="0">
                <a:latin typeface="Times New Roman"/>
                <a:ea typeface="+mn-lt"/>
                <a:cs typeface="+mn-lt"/>
              </a:rPr>
              <a:t> Often dominate their market once a critical mass is reached.</a:t>
            </a:r>
          </a:p>
          <a:p>
            <a:pPr lvl="1">
              <a:buFont typeface="Courier New" panose="020B0604020202020204" pitchFamily="34" charset="0"/>
              <a:buChar char="o"/>
            </a:pPr>
            <a:endParaRPr lang="en-US" sz="2800" dirty="0">
              <a:latin typeface="Times New Roman"/>
              <a:ea typeface="+mn-lt"/>
              <a:cs typeface="+mn-lt"/>
            </a:endParaRPr>
          </a:p>
          <a:p>
            <a:r>
              <a:rPr lang="en-US" sz="3200" b="1" dirty="0">
                <a:latin typeface="Times New Roman"/>
                <a:ea typeface="+mn-lt"/>
                <a:cs typeface="+mn-lt"/>
              </a:rPr>
              <a:t>Challenges</a:t>
            </a:r>
            <a:endParaRPr lang="en-US" sz="3200">
              <a:latin typeface="Times New Roman"/>
              <a:ea typeface="+mn-lt"/>
              <a:cs typeface="+mn-lt"/>
            </a:endParaRPr>
          </a:p>
          <a:p>
            <a:pPr lvl="1">
              <a:buFont typeface="Courier New" panose="020B0604020202020204" pitchFamily="34" charset="0"/>
              <a:buChar char="o"/>
            </a:pPr>
            <a:r>
              <a:rPr lang="en-US" sz="2800" b="1" dirty="0">
                <a:latin typeface="Times New Roman"/>
                <a:ea typeface="+mn-lt"/>
                <a:cs typeface="+mn-lt"/>
              </a:rPr>
              <a:t>Chicken and Egg Problem</a:t>
            </a:r>
            <a:r>
              <a:rPr lang="en-US" sz="2800" dirty="0">
                <a:latin typeface="Times New Roman"/>
                <a:ea typeface="+mn-lt"/>
                <a:cs typeface="+mn-lt"/>
              </a:rPr>
              <a:t> Need to balance acquiring both buyers and sellers.</a:t>
            </a:r>
          </a:p>
          <a:p>
            <a:pPr marL="0" indent="0">
              <a:buNone/>
            </a:pPr>
            <a:r>
              <a:rPr lang="en-US" sz="3200">
                <a:latin typeface="Times New Roman"/>
                <a:cs typeface="Times New Roman"/>
              </a:rPr>
              <a:t>(Epstein, 2022)</a:t>
            </a:r>
            <a:endParaRPr lang="en-US"/>
          </a:p>
        </p:txBody>
      </p:sp>
    </p:spTree>
    <p:extLst>
      <p:ext uri="{BB962C8B-B14F-4D97-AF65-F5344CB8AC3E}">
        <p14:creationId xmlns:p14="http://schemas.microsoft.com/office/powerpoint/2010/main" val="89929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89560" y="856180"/>
            <a:ext cx="4560584" cy="1128068"/>
          </a:xfrm>
        </p:spPr>
        <p:txBody>
          <a:bodyPr anchor="ctr">
            <a:normAutofit/>
          </a:bodyPr>
          <a:lstStyle/>
          <a:p>
            <a:r>
              <a:rPr lang="en-US" sz="4000" b="1" dirty="0">
                <a:latin typeface="Times New Roman"/>
                <a:cs typeface="Times New Roman"/>
              </a:rPr>
              <a:t>7. E-COMMERCE</a:t>
            </a:r>
          </a:p>
        </p:txBody>
      </p:sp>
      <p:grpSp>
        <p:nvGrpSpPr>
          <p:cNvPr id="47" name="Group 4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9" name="Rectangle 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90719" y="2330505"/>
            <a:ext cx="4559425" cy="3979585"/>
          </a:xfrm>
        </p:spPr>
        <p:txBody>
          <a:bodyPr vert="horz" lIns="91440" tIns="45720" rIns="91440" bIns="45720" rtlCol="0" anchor="ctr">
            <a:normAutofit/>
          </a:bodyPr>
          <a:lstStyle/>
          <a:p>
            <a:r>
              <a:rPr lang="en-US" sz="1900" dirty="0">
                <a:latin typeface="Times New Roman"/>
                <a:cs typeface="Times New Roman"/>
              </a:rPr>
              <a:t>E-commerce (electronic commerce) refers to the buying and selling of goods or services over the internet or other electronic networks; Selling products or services online (Epstein, 2022)</a:t>
            </a:r>
          </a:p>
          <a:p>
            <a:r>
              <a:rPr lang="en-US" sz="1900" dirty="0">
                <a:latin typeface="Times New Roman"/>
                <a:cs typeface="Times New Roman"/>
              </a:rPr>
              <a:t>It involves conducting business transactions electronically, typically through online platforms such as websites, mobile apps, or online marketplaces. </a:t>
            </a:r>
          </a:p>
          <a:p>
            <a:r>
              <a:rPr lang="en-US" sz="1900" dirty="0">
                <a:latin typeface="Times New Roman"/>
                <a:cs typeface="Times New Roman"/>
              </a:rPr>
              <a:t>E-commerce transactions may include the purchase of physical products, digital goods (e-books, software), services (online courses, consulting), and more.</a:t>
            </a:r>
            <a:endParaRPr lang="en-US" sz="1900">
              <a:latin typeface="Times New Roman"/>
              <a:cs typeface="Calibri"/>
            </a:endParaRPr>
          </a:p>
        </p:txBody>
      </p:sp>
      <p:sp>
        <p:nvSpPr>
          <p:cNvPr id="44" name="Rectangle 4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background of department store">
            <a:extLst>
              <a:ext uri="{FF2B5EF4-FFF2-40B4-BE49-F238E27FC236}">
                <a16:creationId xmlns:a16="http://schemas.microsoft.com/office/drawing/2014/main" id="{C8C44497-96D0-D421-358D-5DBACC2E6805}"/>
              </a:ext>
            </a:extLst>
          </p:cNvPr>
          <p:cNvPicPr>
            <a:picLocks noChangeAspect="1"/>
          </p:cNvPicPr>
          <p:nvPr/>
        </p:nvPicPr>
        <p:blipFill rotWithShape="1">
          <a:blip r:embed="rId2"/>
          <a:srcRect l="10798" r="20344" b="1"/>
          <a:stretch/>
        </p:blipFill>
        <p:spPr>
          <a:xfrm>
            <a:off x="5977788" y="799352"/>
            <a:ext cx="5425410" cy="525929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513788" y="365125"/>
            <a:ext cx="5672565" cy="1807305"/>
          </a:xfrm>
        </p:spPr>
        <p:txBody>
          <a:bodyPr>
            <a:normAutofit/>
          </a:bodyPr>
          <a:lstStyle/>
          <a:p>
            <a:r>
              <a:rPr lang="en-US" b="1" dirty="0">
                <a:latin typeface="Times New Roman"/>
                <a:cs typeface="Times New Roman"/>
              </a:rPr>
              <a:t>7. E-COMMERCE (cont.)</a:t>
            </a:r>
          </a:p>
        </p:txBody>
      </p:sp>
      <p:pic>
        <p:nvPicPr>
          <p:cNvPr id="5" name="Picture 4" descr="Abstract blurred background of department store">
            <a:extLst>
              <a:ext uri="{FF2B5EF4-FFF2-40B4-BE49-F238E27FC236}">
                <a16:creationId xmlns:a16="http://schemas.microsoft.com/office/drawing/2014/main" id="{C8C44497-96D0-D421-358D-5DBACC2E6805}"/>
              </a:ext>
            </a:extLst>
          </p:cNvPr>
          <p:cNvPicPr>
            <a:picLocks noChangeAspect="1"/>
          </p:cNvPicPr>
          <p:nvPr/>
        </p:nvPicPr>
        <p:blipFill rotWithShape="1">
          <a:blip r:embed="rId2"/>
          <a:srcRect l="15461" r="2500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p:cNvSpPr>
            <a:spLocks noGrp="1"/>
          </p:cNvSpPr>
          <p:nvPr>
            <p:ph idx="1"/>
          </p:nvPr>
        </p:nvSpPr>
        <p:spPr>
          <a:xfrm>
            <a:off x="6513788" y="2333297"/>
            <a:ext cx="4840010" cy="3843666"/>
          </a:xfrm>
        </p:spPr>
        <p:txBody>
          <a:bodyPr vert="horz" lIns="91440" tIns="45720" rIns="91440" bIns="45720" rtlCol="0">
            <a:normAutofit/>
          </a:bodyPr>
          <a:lstStyle/>
          <a:p>
            <a:r>
              <a:rPr lang="en-US" sz="1900" b="1" i="1">
                <a:latin typeface="Times New Roman"/>
                <a:cs typeface="Times New Roman"/>
              </a:rPr>
              <a:t>Advantages</a:t>
            </a:r>
            <a:endParaRPr lang="en-US" sz="1900" b="1" i="1">
              <a:cs typeface="Calibri"/>
            </a:endParaRPr>
          </a:p>
          <a:p>
            <a:pPr lvl="1">
              <a:buFont typeface="Courier New" panose="020B0604020202020204" pitchFamily="34" charset="0"/>
              <a:buChar char="o"/>
            </a:pPr>
            <a:r>
              <a:rPr lang="en-US" sz="1900">
                <a:latin typeface="Times New Roman"/>
                <a:cs typeface="Times New Roman"/>
              </a:rPr>
              <a:t>Direct to Consumer Eliminates intermediaries, potentially increasing margins.</a:t>
            </a:r>
            <a:endParaRPr lang="en-US" sz="1900">
              <a:cs typeface="Calibri"/>
            </a:endParaRPr>
          </a:p>
          <a:p>
            <a:pPr lvl="1">
              <a:buFont typeface="Courier New" panose="020B0604020202020204" pitchFamily="34" charset="0"/>
              <a:buChar char="o"/>
            </a:pPr>
            <a:r>
              <a:rPr lang="en-US" sz="1900">
                <a:latin typeface="Times New Roman"/>
                <a:cs typeface="Times New Roman"/>
              </a:rPr>
              <a:t>Scalability Can reach a global market with relatively low overhead.</a:t>
            </a:r>
            <a:endParaRPr lang="en-US" sz="1900">
              <a:cs typeface="Calibri"/>
            </a:endParaRPr>
          </a:p>
          <a:p>
            <a:r>
              <a:rPr lang="en-US" sz="1900" b="1" i="1">
                <a:latin typeface="Times New Roman"/>
                <a:cs typeface="Times New Roman"/>
              </a:rPr>
              <a:t>Challenges</a:t>
            </a:r>
            <a:endParaRPr lang="en-US" sz="1900" b="1" i="1">
              <a:cs typeface="Calibri"/>
            </a:endParaRPr>
          </a:p>
          <a:p>
            <a:pPr lvl="1">
              <a:buFont typeface="Courier New" panose="020B0604020202020204" pitchFamily="34" charset="0"/>
              <a:buChar char="o"/>
            </a:pPr>
            <a:r>
              <a:rPr lang="en-US" sz="1900">
                <a:latin typeface="Times New Roman"/>
                <a:cs typeface="Times New Roman"/>
              </a:rPr>
              <a:t>Logistics and Fulfillment Managing inventory and shipping.</a:t>
            </a:r>
            <a:endParaRPr lang="en-US" sz="1900">
              <a:cs typeface="Calibri"/>
            </a:endParaRPr>
          </a:p>
          <a:p>
            <a:pPr lvl="1">
              <a:buFont typeface="Courier New" panose="020B0604020202020204" pitchFamily="34" charset="0"/>
              <a:buChar char="o"/>
            </a:pPr>
            <a:r>
              <a:rPr lang="en-US" sz="1900">
                <a:latin typeface="Times New Roman"/>
                <a:cs typeface="Times New Roman"/>
              </a:rPr>
              <a:t>Competition Highly competitive with often thin margins.</a:t>
            </a:r>
            <a:endParaRPr lang="en-US" sz="1900">
              <a:cs typeface="Calibri"/>
            </a:endParaRPr>
          </a:p>
          <a:p>
            <a:pPr marL="0" indent="0">
              <a:buNone/>
            </a:pPr>
            <a:r>
              <a:rPr lang="en-US" sz="1900">
                <a:latin typeface="Times New Roman"/>
                <a:cs typeface="Times New Roman"/>
              </a:rPr>
              <a:t>(Epstein, 2022)</a:t>
            </a:r>
            <a:endParaRPr lang="en-US" sz="1900"/>
          </a:p>
        </p:txBody>
      </p:sp>
    </p:spTree>
    <p:extLst>
      <p:ext uri="{BB962C8B-B14F-4D97-AF65-F5344CB8AC3E}">
        <p14:creationId xmlns:p14="http://schemas.microsoft.com/office/powerpoint/2010/main" val="50029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70A8F-4967-E8CA-66D1-819FD5A96E8C}"/>
              </a:ext>
            </a:extLst>
          </p:cNvPr>
          <p:cNvSpPr>
            <a:spLocks noGrp="1"/>
          </p:cNvSpPr>
          <p:nvPr>
            <p:ph type="title"/>
          </p:nvPr>
        </p:nvSpPr>
        <p:spPr>
          <a:xfrm>
            <a:off x="5297762" y="329184"/>
            <a:ext cx="6251110" cy="1783080"/>
          </a:xfrm>
        </p:spPr>
        <p:txBody>
          <a:bodyPr anchor="b">
            <a:normAutofit/>
          </a:bodyPr>
          <a:lstStyle/>
          <a:p>
            <a:r>
              <a:rPr lang="en-US" sz="4000" b="1" dirty="0">
                <a:latin typeface="Times New Roman"/>
                <a:cs typeface="Calibri Light"/>
              </a:rPr>
              <a:t>7. E-COMMERCE (cont.)</a:t>
            </a:r>
            <a:endParaRPr lang="en-US" sz="4000">
              <a:latin typeface="Times New Roman"/>
              <a:cs typeface="Calibri Light"/>
            </a:endParaRPr>
          </a:p>
        </p:txBody>
      </p:sp>
      <p:pic>
        <p:nvPicPr>
          <p:cNvPr id="5" name="Picture 4" descr="Abstract blurred background of department store">
            <a:extLst>
              <a:ext uri="{FF2B5EF4-FFF2-40B4-BE49-F238E27FC236}">
                <a16:creationId xmlns:a16="http://schemas.microsoft.com/office/drawing/2014/main" id="{42FD979C-D259-8ACA-8599-3E4E7F039089}"/>
              </a:ext>
            </a:extLst>
          </p:cNvPr>
          <p:cNvPicPr>
            <a:picLocks noChangeAspect="1"/>
          </p:cNvPicPr>
          <p:nvPr/>
        </p:nvPicPr>
        <p:blipFill rotWithShape="1">
          <a:blip r:embed="rId2"/>
          <a:srcRect l="22563" r="3210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AB6C38-514D-31A9-94FA-E78F1337F4E0}"/>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200" dirty="0">
                <a:latin typeface="Times New Roman"/>
                <a:cs typeface="Calibri"/>
              </a:rPr>
              <a:t>E-commerce encompasses various business models, including </a:t>
            </a:r>
            <a:endParaRPr lang="en-US" dirty="0">
              <a:latin typeface="Times New Roman"/>
              <a:cs typeface="Calibri"/>
            </a:endParaRPr>
          </a:p>
          <a:p>
            <a:pPr lvl="1">
              <a:buFont typeface="Courier New" panose="020B0604020202020204" pitchFamily="34" charset="0"/>
              <a:buChar char="o"/>
            </a:pPr>
            <a:r>
              <a:rPr lang="en-US" sz="1800" dirty="0">
                <a:latin typeface="Times New Roman"/>
                <a:cs typeface="Calibri"/>
              </a:rPr>
              <a:t>Business-to-Consumer (B2C), </a:t>
            </a:r>
            <a:endParaRPr lang="en-US" dirty="0">
              <a:latin typeface="Times New Roman"/>
              <a:cs typeface="Calibri"/>
            </a:endParaRPr>
          </a:p>
          <a:p>
            <a:pPr lvl="1">
              <a:buFont typeface="Courier New" panose="020B0604020202020204" pitchFamily="34" charset="0"/>
              <a:buChar char="o"/>
            </a:pPr>
            <a:r>
              <a:rPr lang="en-US" sz="1800" dirty="0">
                <a:latin typeface="Times New Roman"/>
                <a:cs typeface="Calibri"/>
              </a:rPr>
              <a:t>Business-to-Business (B2B), </a:t>
            </a:r>
            <a:endParaRPr lang="en-US">
              <a:latin typeface="Times New Roman"/>
              <a:cs typeface="Calibri"/>
            </a:endParaRPr>
          </a:p>
          <a:p>
            <a:pPr lvl="1">
              <a:buFont typeface="Courier New" panose="020B0604020202020204" pitchFamily="34" charset="0"/>
              <a:buChar char="o"/>
            </a:pPr>
            <a:r>
              <a:rPr lang="en-US" sz="1800" dirty="0">
                <a:latin typeface="Times New Roman"/>
                <a:cs typeface="Calibri"/>
              </a:rPr>
              <a:t>Consumer-to-Consumer (C2C</a:t>
            </a:r>
            <a:endParaRPr lang="en-US" dirty="0">
              <a:latin typeface="Times New Roman"/>
              <a:cs typeface="Calibri"/>
            </a:endParaRPr>
          </a:p>
          <a:p>
            <a:pPr lvl="1">
              <a:buFont typeface="Courier New" panose="020B0604020202020204" pitchFamily="34" charset="0"/>
              <a:buChar char="o"/>
            </a:pPr>
            <a:r>
              <a:rPr lang="en-US" sz="1800" dirty="0">
                <a:latin typeface="Times New Roman"/>
                <a:cs typeface="Calibri"/>
              </a:rPr>
              <a:t>Other specialized models such as </a:t>
            </a:r>
            <a:r>
              <a:rPr lang="en-US" sz="1800" dirty="0" err="1">
                <a:latin typeface="Times New Roman"/>
                <a:cs typeface="Calibri"/>
              </a:rPr>
              <a:t>Dropshipping</a:t>
            </a:r>
            <a:r>
              <a:rPr lang="en-US" sz="1800" dirty="0">
                <a:latin typeface="Times New Roman"/>
                <a:cs typeface="Calibri"/>
              </a:rPr>
              <a:t> or Subscription-based commerce...</a:t>
            </a:r>
            <a:endParaRPr lang="en-US" dirty="0">
              <a:latin typeface="Times New Roman"/>
              <a:cs typeface="Calibri"/>
            </a:endParaRPr>
          </a:p>
        </p:txBody>
      </p:sp>
    </p:spTree>
    <p:extLst>
      <p:ext uri="{BB962C8B-B14F-4D97-AF65-F5344CB8AC3E}">
        <p14:creationId xmlns:p14="http://schemas.microsoft.com/office/powerpoint/2010/main" val="305375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137037" y="609600"/>
            <a:ext cx="5915197" cy="1330519"/>
          </a:xfrm>
        </p:spPr>
        <p:txBody>
          <a:bodyPr>
            <a:normAutofit/>
          </a:bodyPr>
          <a:lstStyle/>
          <a:p>
            <a:r>
              <a:rPr lang="en-US" b="1" dirty="0">
                <a:latin typeface="Times New Roman"/>
                <a:cs typeface="Times New Roman"/>
              </a:rPr>
              <a:t>8. ADVERTISING</a:t>
            </a:r>
          </a:p>
        </p:txBody>
      </p:sp>
      <p:sp>
        <p:nvSpPr>
          <p:cNvPr id="3" name="Content Placeholder"/>
          <p:cNvSpPr>
            <a:spLocks noGrp="1"/>
          </p:cNvSpPr>
          <p:nvPr>
            <p:ph idx="1"/>
          </p:nvPr>
        </p:nvSpPr>
        <p:spPr>
          <a:xfrm>
            <a:off x="729762" y="2245953"/>
            <a:ext cx="6155132" cy="4239325"/>
          </a:xfrm>
        </p:spPr>
        <p:txBody>
          <a:bodyPr vert="horz" lIns="91440" tIns="45720" rIns="91440" bIns="45720" rtlCol="0" anchor="t">
            <a:noAutofit/>
          </a:bodyPr>
          <a:lstStyle/>
          <a:p>
            <a:r>
              <a:rPr lang="en-US" sz="1800" dirty="0">
                <a:latin typeface="Times New Roman"/>
                <a:cs typeface="Times New Roman"/>
              </a:rPr>
              <a:t>Revenue generated through selling advertising space or promoting products or </a:t>
            </a:r>
            <a:r>
              <a:rPr lang="en-US" sz="1800" dirty="0">
                <a:latin typeface="Times New Roman"/>
                <a:cs typeface="Calibri"/>
              </a:rPr>
              <a:t>services;</a:t>
            </a:r>
            <a:endParaRPr lang="en-US" dirty="0"/>
          </a:p>
          <a:p>
            <a:r>
              <a:rPr lang="en-US" sz="1800" dirty="0">
                <a:latin typeface="Times New Roman"/>
                <a:cs typeface="Calibri"/>
              </a:rPr>
              <a:t>Revenue generated primarily through ads. (Epstein, 2022)</a:t>
            </a:r>
            <a:endParaRPr lang="en-US" dirty="0"/>
          </a:p>
          <a:p>
            <a:r>
              <a:rPr lang="en-US" sz="1800" b="1" i="1" dirty="0">
                <a:latin typeface="Times New Roman"/>
                <a:cs typeface="Calibri"/>
              </a:rPr>
              <a:t>Revenue from Advertisers</a:t>
            </a:r>
            <a:r>
              <a:rPr lang="en-US" sz="1800" dirty="0">
                <a:latin typeface="Times New Roman"/>
                <a:cs typeface="Calibri"/>
              </a:rPr>
              <a:t> Generates revenue by displaying advertisements to users.</a:t>
            </a:r>
          </a:p>
          <a:p>
            <a:r>
              <a:rPr lang="en-US" sz="1800" b="1" i="1" dirty="0">
                <a:latin typeface="Times New Roman"/>
                <a:cs typeface="Calibri"/>
              </a:rPr>
              <a:t>Monetization Methods</a:t>
            </a:r>
            <a:r>
              <a:rPr lang="en-US" sz="1800" dirty="0">
                <a:latin typeface="Times New Roman"/>
                <a:cs typeface="Calibri"/>
              </a:rPr>
              <a:t> Typically uses pay-per-click (PPC), cost-per-impression (CPM), or other performance-based pricing models.</a:t>
            </a:r>
          </a:p>
          <a:p>
            <a:r>
              <a:rPr lang="en-US" sz="1800" b="1" i="1" dirty="0">
                <a:latin typeface="Times New Roman"/>
                <a:cs typeface="Calibri"/>
              </a:rPr>
              <a:t>Targeted Advertising E</a:t>
            </a:r>
            <a:r>
              <a:rPr lang="en-US" sz="1800" dirty="0">
                <a:latin typeface="Times New Roman"/>
                <a:cs typeface="Calibri"/>
              </a:rPr>
              <a:t>mphasizes the importance of targeted ads based on user demographics, behavior, and interests.</a:t>
            </a:r>
          </a:p>
          <a:p>
            <a:r>
              <a:rPr lang="en-US" sz="1800" b="1" i="1" dirty="0">
                <a:latin typeface="Times New Roman"/>
                <a:cs typeface="Calibri"/>
              </a:rPr>
              <a:t>User Engagement</a:t>
            </a:r>
            <a:r>
              <a:rPr lang="en-US" sz="1800" dirty="0">
                <a:latin typeface="Times New Roman"/>
                <a:cs typeface="Calibri"/>
              </a:rPr>
              <a:t> Advises startups to focus on creating engaging ad formats to maximize click-through rates (CTR) and conversions.</a:t>
            </a:r>
          </a:p>
          <a:p>
            <a:pPr marL="0" indent="0">
              <a:buNone/>
            </a:pPr>
            <a:endParaRPr lang="en-US" sz="1800" dirty="0">
              <a:latin typeface="Times New Roman"/>
              <a:cs typeface="Calibri"/>
            </a:endParaRPr>
          </a:p>
        </p:txBody>
      </p:sp>
      <p:sp>
        <p:nvSpPr>
          <p:cNvPr id="53" name="Freeform: Shape 52">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Person watching empty phone">
            <a:extLst>
              <a:ext uri="{FF2B5EF4-FFF2-40B4-BE49-F238E27FC236}">
                <a16:creationId xmlns:a16="http://schemas.microsoft.com/office/drawing/2014/main" id="{5B64A6D1-1039-010D-9898-709F19326151}"/>
              </a:ext>
            </a:extLst>
          </p:cNvPr>
          <p:cNvPicPr>
            <a:picLocks noChangeAspect="1"/>
          </p:cNvPicPr>
          <p:nvPr/>
        </p:nvPicPr>
        <p:blipFill rotWithShape="1">
          <a:blip r:embed="rId2"/>
          <a:srcRect l="41645" r="12055" b="1"/>
          <a:stretch/>
        </p:blipFill>
        <p:spPr>
          <a:xfrm>
            <a:off x="7761092" y="771383"/>
            <a:ext cx="3684567" cy="5311922"/>
          </a:xfrm>
          <a:prstGeom prst="rect">
            <a:avLst/>
          </a:prstGeom>
        </p:spPr>
      </p:pic>
      <p:sp>
        <p:nvSpPr>
          <p:cNvPr id="55" name="Freeform: Shape 54">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
            <a:extLst>
              <a:ext uri="{FF2B5EF4-FFF2-40B4-BE49-F238E27FC236}">
                <a16:creationId xmlns:a16="http://schemas.microsoft.com/office/drawing/2014/main" id="{8D91DE60-2C2D-4D7E-A6B4-C9499017D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2623" y="6128773"/>
            <a:ext cx="1201506" cy="36512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DC2BA-5A71-B9B7-DA1A-944CC0E5D6DF}"/>
              </a:ext>
            </a:extLst>
          </p:cNvPr>
          <p:cNvSpPr>
            <a:spLocks noGrp="1"/>
          </p:cNvSpPr>
          <p:nvPr>
            <p:ph type="title"/>
          </p:nvPr>
        </p:nvSpPr>
        <p:spPr>
          <a:xfrm>
            <a:off x="572493" y="238539"/>
            <a:ext cx="11018520" cy="1434415"/>
          </a:xfrm>
        </p:spPr>
        <p:txBody>
          <a:bodyPr anchor="b">
            <a:normAutofit/>
          </a:bodyPr>
          <a:lstStyle/>
          <a:p>
            <a:r>
              <a:rPr lang="en-US" sz="5400" b="1" dirty="0">
                <a:latin typeface="Times New Roman"/>
                <a:cs typeface="Calibri Light"/>
              </a:rPr>
              <a:t>Learning</a:t>
            </a:r>
            <a:r>
              <a:rPr lang="en-US" sz="5400" dirty="0">
                <a:latin typeface="Times New Roman"/>
                <a:cs typeface="Calibri Light"/>
              </a:rPr>
              <a:t> </a:t>
            </a:r>
            <a:r>
              <a:rPr lang="en-US" sz="5400" b="1" dirty="0">
                <a:latin typeface="Times New Roman"/>
                <a:cs typeface="Calibri Light"/>
              </a:rPr>
              <a:t>Objectives</a:t>
            </a:r>
            <a:endParaRPr lang="en-US" sz="5400" b="1" dirty="0">
              <a:latin typeface="Times New Roman"/>
              <a:cs typeface="Times New Roman"/>
            </a:endParaRPr>
          </a:p>
        </p:txBody>
      </p:sp>
      <p:sp>
        <p:nvSpPr>
          <p:cNvPr id="3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2C21DA-7AAD-283E-2A96-68A768C17C06}"/>
              </a:ext>
            </a:extLst>
          </p:cNvPr>
          <p:cNvSpPr>
            <a:spLocks noGrp="1"/>
          </p:cNvSpPr>
          <p:nvPr>
            <p:ph idx="1"/>
          </p:nvPr>
        </p:nvSpPr>
        <p:spPr>
          <a:xfrm>
            <a:off x="572493" y="2071316"/>
            <a:ext cx="6713552" cy="4119172"/>
          </a:xfrm>
        </p:spPr>
        <p:txBody>
          <a:bodyPr vert="horz" lIns="91440" tIns="45720" rIns="91440" bIns="45720" rtlCol="0" anchor="t">
            <a:normAutofit/>
          </a:bodyPr>
          <a:lstStyle/>
          <a:p>
            <a:pPr>
              <a:buFont typeface="Wingdings" panose="020B0604020202020204" pitchFamily="34" charset="0"/>
              <a:buChar char="ü"/>
            </a:pPr>
            <a:r>
              <a:rPr lang="en-US" sz="2000" b="1" i="1">
                <a:latin typeface="Times New Roman"/>
                <a:cs typeface="Calibri"/>
              </a:rPr>
              <a:t>Understand Business Model Fundamentals</a:t>
            </a:r>
            <a:r>
              <a:rPr lang="en-US" sz="2000">
                <a:latin typeface="Times New Roman"/>
                <a:cs typeface="Calibri"/>
              </a:rPr>
              <a:t> Gain a comprehensive understanding of the key components of business models, including value proposition, customer segments, revenue streams, cost structure, and key resources.</a:t>
            </a:r>
            <a:endParaRPr lang="en-US" sz="2000">
              <a:cs typeface="Calibri"/>
            </a:endParaRPr>
          </a:p>
          <a:p>
            <a:pPr>
              <a:buFont typeface="Wingdings" panose="020B0604020202020204" pitchFamily="34" charset="0"/>
              <a:buChar char="ü"/>
            </a:pPr>
            <a:r>
              <a:rPr lang="en-US" sz="2000" b="1" i="1">
                <a:latin typeface="Times New Roman"/>
                <a:cs typeface="Times New Roman"/>
              </a:rPr>
              <a:t>Evaluate Business Model Strategies</a:t>
            </a:r>
            <a:r>
              <a:rPr lang="en-US" sz="2000">
                <a:latin typeface="Times New Roman"/>
                <a:cs typeface="Times New Roman"/>
              </a:rPr>
              <a:t> Develop the ability to critically evaluate different business model strategies, assessing their strengths, weaknesses, and strategic implications in diverse market contexts.</a:t>
            </a:r>
            <a:endParaRPr lang="en-US" sz="2000">
              <a:cs typeface="Times New Roman"/>
            </a:endParaRPr>
          </a:p>
          <a:p>
            <a:pPr>
              <a:buFont typeface="Wingdings" panose="020B0604020202020204" pitchFamily="34" charset="0"/>
              <a:buChar char="ü"/>
            </a:pPr>
            <a:r>
              <a:rPr lang="en-US" sz="2000" b="1" i="1">
                <a:latin typeface="Times New Roman"/>
                <a:cs typeface="Times New Roman"/>
              </a:rPr>
              <a:t>Apply Business Model Concepts</a:t>
            </a:r>
            <a:r>
              <a:rPr lang="en-US" sz="2000">
                <a:latin typeface="Times New Roman"/>
                <a:cs typeface="Times New Roman"/>
              </a:rPr>
              <a:t> Demonstrate proficiency in applying business model concepts to analyze real-world business scenarios, innovate solutions, and adapt strategies to changing market dynamics.</a:t>
            </a:r>
            <a:endParaRPr lang="en-US" sz="2000">
              <a:cs typeface="Times New Roman"/>
            </a:endParaRPr>
          </a:p>
        </p:txBody>
      </p:sp>
      <p:pic>
        <p:nvPicPr>
          <p:cNvPr id="4" name="Picture 3" descr="People at the meeting desk">
            <a:extLst>
              <a:ext uri="{FF2B5EF4-FFF2-40B4-BE49-F238E27FC236}">
                <a16:creationId xmlns:a16="http://schemas.microsoft.com/office/drawing/2014/main" id="{0834B123-22F0-734C-5CC1-34893D1257F3}"/>
              </a:ext>
            </a:extLst>
          </p:cNvPr>
          <p:cNvPicPr>
            <a:picLocks noChangeAspect="1"/>
          </p:cNvPicPr>
          <p:nvPr/>
        </p:nvPicPr>
        <p:blipFill rotWithShape="1">
          <a:blip r:embed="rId2"/>
          <a:srcRect l="18416" r="27470" b="2"/>
          <a:stretch/>
        </p:blipFill>
        <p:spPr>
          <a:xfrm>
            <a:off x="7675658" y="2093976"/>
            <a:ext cx="3941064" cy="4096512"/>
          </a:xfrm>
          <a:prstGeom prst="rect">
            <a:avLst/>
          </a:prstGeom>
        </p:spPr>
      </p:pic>
    </p:spTree>
    <p:extLst>
      <p:ext uri="{BB962C8B-B14F-4D97-AF65-F5344CB8AC3E}">
        <p14:creationId xmlns:p14="http://schemas.microsoft.com/office/powerpoint/2010/main" val="208364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365125"/>
            <a:ext cx="5251316" cy="1807305"/>
          </a:xfrm>
        </p:spPr>
        <p:txBody>
          <a:bodyPr>
            <a:normAutofit/>
          </a:bodyPr>
          <a:lstStyle/>
          <a:p>
            <a:r>
              <a:rPr lang="en-US" sz="3400" b="1">
                <a:latin typeface="Times New Roman"/>
                <a:cs typeface="Times New Roman"/>
              </a:rPr>
              <a:t>8. ADVERTISING (cont.)</a:t>
            </a:r>
          </a:p>
        </p:txBody>
      </p:sp>
      <p:sp>
        <p:nvSpPr>
          <p:cNvPr id="3" name="Content Placeholder"/>
          <p:cNvSpPr>
            <a:spLocks noGrp="1"/>
          </p:cNvSpPr>
          <p:nvPr>
            <p:ph idx="1"/>
          </p:nvPr>
        </p:nvSpPr>
        <p:spPr>
          <a:xfrm>
            <a:off x="838200" y="2333297"/>
            <a:ext cx="4619621" cy="3843666"/>
          </a:xfrm>
        </p:spPr>
        <p:txBody>
          <a:bodyPr vert="horz" lIns="91440" tIns="45720" rIns="91440" bIns="45720" rtlCol="0">
            <a:normAutofit/>
          </a:bodyPr>
          <a:lstStyle/>
          <a:p>
            <a:r>
              <a:rPr lang="en-US" sz="2000" b="1" i="1">
                <a:latin typeface="Times New Roman"/>
                <a:cs typeface="Calibri"/>
              </a:rPr>
              <a:t>Advantages</a:t>
            </a:r>
            <a:endParaRPr lang="en-US" sz="2000">
              <a:latin typeface="Times New Roman"/>
              <a:cs typeface="Calibri"/>
            </a:endParaRPr>
          </a:p>
          <a:p>
            <a:pPr lvl="1">
              <a:buFont typeface="Courier New" panose="020B0604020202020204" pitchFamily="34" charset="0"/>
              <a:buChar char="o"/>
            </a:pPr>
            <a:r>
              <a:rPr lang="en-US" sz="2000" dirty="0">
                <a:latin typeface="Times New Roman"/>
                <a:cs typeface="Times New Roman"/>
              </a:rPr>
              <a:t>Scalable Revenue Revenue grows with user base and engagement.</a:t>
            </a:r>
            <a:endParaRPr lang="en-US" sz="2000">
              <a:cs typeface="Calibri"/>
            </a:endParaRPr>
          </a:p>
          <a:p>
            <a:pPr lvl="1">
              <a:buFont typeface="Courier New" panose="020B0604020202020204" pitchFamily="34" charset="0"/>
              <a:buChar char="o"/>
            </a:pPr>
            <a:r>
              <a:rPr lang="en-US" sz="2000" dirty="0">
                <a:latin typeface="Times New Roman"/>
                <a:cs typeface="Times New Roman"/>
              </a:rPr>
              <a:t>Network Effects More users attract more advertisers.</a:t>
            </a:r>
            <a:endParaRPr lang="en-US" sz="2000">
              <a:cs typeface="Calibri"/>
            </a:endParaRPr>
          </a:p>
          <a:p>
            <a:r>
              <a:rPr lang="en-US" sz="2000" b="1" i="1">
                <a:latin typeface="Times New Roman"/>
                <a:cs typeface="Times New Roman"/>
              </a:rPr>
              <a:t>Challenges</a:t>
            </a:r>
            <a:endParaRPr lang="en-US" sz="2000" b="1" i="1">
              <a:cs typeface="Calibri"/>
            </a:endParaRPr>
          </a:p>
          <a:p>
            <a:pPr lvl="1">
              <a:buFont typeface="Courier New" panose="020B0604020202020204" pitchFamily="34" charset="0"/>
              <a:buChar char="o"/>
            </a:pPr>
            <a:r>
              <a:rPr lang="en-US" sz="2000" dirty="0">
                <a:latin typeface="Times New Roman"/>
                <a:cs typeface="Times New Roman"/>
              </a:rPr>
              <a:t>Need for Large User Base Requires a significant number of users to be profitable.</a:t>
            </a:r>
            <a:endParaRPr lang="en-US" sz="2000">
              <a:cs typeface="Calibri"/>
            </a:endParaRPr>
          </a:p>
          <a:p>
            <a:pPr lvl="1">
              <a:buFont typeface="Courier New" panose="020B0604020202020204" pitchFamily="34" charset="0"/>
              <a:buChar char="o"/>
            </a:pPr>
            <a:r>
              <a:rPr lang="en-US" sz="2000" dirty="0">
                <a:latin typeface="Times New Roman"/>
                <a:cs typeface="Times New Roman"/>
              </a:rPr>
              <a:t>Dependence on User Engagement Revenue tied to how much users interact with ads.</a:t>
            </a:r>
            <a:endParaRPr lang="en-US" sz="2000">
              <a:cs typeface="Calibri"/>
            </a:endParaRPr>
          </a:p>
        </p:txBody>
      </p:sp>
      <p:pic>
        <p:nvPicPr>
          <p:cNvPr id="5" name="Picture 4" descr="Person watching empty phone">
            <a:extLst>
              <a:ext uri="{FF2B5EF4-FFF2-40B4-BE49-F238E27FC236}">
                <a16:creationId xmlns:a16="http://schemas.microsoft.com/office/drawing/2014/main" id="{5B64A6D1-1039-010D-9898-709F19326151}"/>
              </a:ext>
            </a:extLst>
          </p:cNvPr>
          <p:cNvPicPr>
            <a:picLocks noChangeAspect="1"/>
          </p:cNvPicPr>
          <p:nvPr/>
        </p:nvPicPr>
        <p:blipFill rotWithShape="1">
          <a:blip r:embed="rId2"/>
          <a:srcRect l="35777" r="618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83852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FCBA134-9932-4625-92F2-ADE52ACE1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8B28E4E-0110-46E1-92BB-3DB2BAA5E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6095998" cy="1613646"/>
          </a:xfrm>
          <a:custGeom>
            <a:avLst/>
            <a:gdLst>
              <a:gd name="connsiteX0" fmla="*/ 0 w 7868507"/>
              <a:gd name="connsiteY0" fmla="*/ 0 h 1682351"/>
              <a:gd name="connsiteX1" fmla="*/ 7868507 w 7868507"/>
              <a:gd name="connsiteY1" fmla="*/ 0 h 1682351"/>
              <a:gd name="connsiteX2" fmla="*/ 7865866 w 7868507"/>
              <a:gd name="connsiteY2" fmla="*/ 1824 h 1682351"/>
              <a:gd name="connsiteX3" fmla="*/ 7837561 w 7868507"/>
              <a:gd name="connsiteY3" fmla="*/ 21679 h 1682351"/>
              <a:gd name="connsiteX4" fmla="*/ 7769454 w 7868507"/>
              <a:gd name="connsiteY4" fmla="*/ 43813 h 1682351"/>
              <a:gd name="connsiteX5" fmla="*/ 7695485 w 7868507"/>
              <a:gd name="connsiteY5" fmla="*/ 61050 h 1682351"/>
              <a:gd name="connsiteX6" fmla="*/ 7662356 w 7868507"/>
              <a:gd name="connsiteY6" fmla="*/ 73131 h 1682351"/>
              <a:gd name="connsiteX7" fmla="*/ 7602203 w 7868507"/>
              <a:gd name="connsiteY7" fmla="*/ 99894 h 1682351"/>
              <a:gd name="connsiteX8" fmla="*/ 7533256 w 7868507"/>
              <a:gd name="connsiteY8" fmla="*/ 141638 h 1682351"/>
              <a:gd name="connsiteX9" fmla="*/ 7516926 w 7868507"/>
              <a:gd name="connsiteY9" fmla="*/ 165418 h 1682351"/>
              <a:gd name="connsiteX10" fmla="*/ 7488994 w 7868507"/>
              <a:gd name="connsiteY10" fmla="*/ 178287 h 1682351"/>
              <a:gd name="connsiteX11" fmla="*/ 7478335 w 7868507"/>
              <a:gd name="connsiteY11" fmla="*/ 185700 h 1682351"/>
              <a:gd name="connsiteX12" fmla="*/ 7458526 w 7868507"/>
              <a:gd name="connsiteY12" fmla="*/ 189157 h 1682351"/>
              <a:gd name="connsiteX13" fmla="*/ 7419554 w 7868507"/>
              <a:gd name="connsiteY13" fmla="*/ 192546 h 1682351"/>
              <a:gd name="connsiteX14" fmla="*/ 7347574 w 7868507"/>
              <a:gd name="connsiteY14" fmla="*/ 213028 h 1682351"/>
              <a:gd name="connsiteX15" fmla="*/ 7205646 w 7868507"/>
              <a:gd name="connsiteY15" fmla="*/ 228570 h 1682351"/>
              <a:gd name="connsiteX16" fmla="*/ 7132082 w 7868507"/>
              <a:gd name="connsiteY16" fmla="*/ 240066 h 1682351"/>
              <a:gd name="connsiteX17" fmla="*/ 7026584 w 7868507"/>
              <a:gd name="connsiteY17" fmla="*/ 249305 h 1682351"/>
              <a:gd name="connsiteX18" fmla="*/ 6949796 w 7868507"/>
              <a:gd name="connsiteY18" fmla="*/ 259619 h 1682351"/>
              <a:gd name="connsiteX19" fmla="*/ 6850243 w 7868507"/>
              <a:gd name="connsiteY19" fmla="*/ 278486 h 1682351"/>
              <a:gd name="connsiteX20" fmla="*/ 6848972 w 7868507"/>
              <a:gd name="connsiteY20" fmla="*/ 279419 h 1682351"/>
              <a:gd name="connsiteX21" fmla="*/ 6833720 w 7868507"/>
              <a:gd name="connsiteY21" fmla="*/ 281340 h 1682351"/>
              <a:gd name="connsiteX22" fmla="*/ 6796601 w 7868507"/>
              <a:gd name="connsiteY22" fmla="*/ 279778 h 1682351"/>
              <a:gd name="connsiteX23" fmla="*/ 6793249 w 7868507"/>
              <a:gd name="connsiteY23" fmla="*/ 281365 h 1682351"/>
              <a:gd name="connsiteX24" fmla="*/ 6761214 w 7868507"/>
              <a:gd name="connsiteY24" fmla="*/ 283216 h 1682351"/>
              <a:gd name="connsiteX25" fmla="*/ 6761137 w 7868507"/>
              <a:gd name="connsiteY25" fmla="*/ 284040 h 1682351"/>
              <a:gd name="connsiteX26" fmla="*/ 6753708 w 7868507"/>
              <a:gd name="connsiteY26" fmla="*/ 288053 h 1682351"/>
              <a:gd name="connsiteX27" fmla="*/ 6738673 w 7868507"/>
              <a:gd name="connsiteY27" fmla="*/ 293899 h 1682351"/>
              <a:gd name="connsiteX28" fmla="*/ 6675177 w 7868507"/>
              <a:gd name="connsiteY28" fmla="*/ 319284 h 1682351"/>
              <a:gd name="connsiteX29" fmla="*/ 6668648 w 7868507"/>
              <a:gd name="connsiteY29" fmla="*/ 320128 h 1682351"/>
              <a:gd name="connsiteX30" fmla="*/ 6668596 w 7868507"/>
              <a:gd name="connsiteY30" fmla="*/ 320325 h 1682351"/>
              <a:gd name="connsiteX31" fmla="*/ 6661861 w 7868507"/>
              <a:gd name="connsiteY31" fmla="*/ 321574 h 1682351"/>
              <a:gd name="connsiteX32" fmla="*/ 6644079 w 7868507"/>
              <a:gd name="connsiteY32" fmla="*/ 323301 h 1682351"/>
              <a:gd name="connsiteX33" fmla="*/ 6640227 w 7868507"/>
              <a:gd name="connsiteY33" fmla="*/ 325063 h 1682351"/>
              <a:gd name="connsiteX34" fmla="*/ 6639422 w 7868507"/>
              <a:gd name="connsiteY34" fmla="*/ 327491 h 1682351"/>
              <a:gd name="connsiteX35" fmla="*/ 6617073 w 7868507"/>
              <a:gd name="connsiteY35" fmla="*/ 336554 h 1682351"/>
              <a:gd name="connsiteX36" fmla="*/ 6565938 w 7868507"/>
              <a:gd name="connsiteY36" fmla="*/ 354459 h 1682351"/>
              <a:gd name="connsiteX37" fmla="*/ 6506395 w 7868507"/>
              <a:gd name="connsiteY37" fmla="*/ 372715 h 1682351"/>
              <a:gd name="connsiteX38" fmla="*/ 6366803 w 7868507"/>
              <a:gd name="connsiteY38" fmla="*/ 421832 h 1682351"/>
              <a:gd name="connsiteX39" fmla="*/ 6245343 w 7868507"/>
              <a:gd name="connsiteY39" fmla="*/ 435559 h 1682351"/>
              <a:gd name="connsiteX40" fmla="*/ 6186762 w 7868507"/>
              <a:gd name="connsiteY40" fmla="*/ 449329 h 1682351"/>
              <a:gd name="connsiteX41" fmla="*/ 6151870 w 7868507"/>
              <a:gd name="connsiteY41" fmla="*/ 456667 h 1682351"/>
              <a:gd name="connsiteX42" fmla="*/ 6094791 w 7868507"/>
              <a:gd name="connsiteY42" fmla="*/ 467108 h 1682351"/>
              <a:gd name="connsiteX43" fmla="*/ 6094387 w 7868507"/>
              <a:gd name="connsiteY43" fmla="*/ 469288 h 1682351"/>
              <a:gd name="connsiteX44" fmla="*/ 6088888 w 7868507"/>
              <a:gd name="connsiteY44" fmla="*/ 472662 h 1682351"/>
              <a:gd name="connsiteX45" fmla="*/ 6079322 w 7868507"/>
              <a:gd name="connsiteY45" fmla="*/ 480342 h 1682351"/>
              <a:gd name="connsiteX46" fmla="*/ 6060058 w 7868507"/>
              <a:gd name="connsiteY46" fmla="*/ 490885 h 1682351"/>
              <a:gd name="connsiteX47" fmla="*/ 6059271 w 7868507"/>
              <a:gd name="connsiteY47" fmla="*/ 490563 h 1682351"/>
              <a:gd name="connsiteX48" fmla="*/ 6052214 w 7868507"/>
              <a:gd name="connsiteY48" fmla="*/ 491388 h 1682351"/>
              <a:gd name="connsiteX49" fmla="*/ 6004898 w 7868507"/>
              <a:gd name="connsiteY49" fmla="*/ 494385 h 1682351"/>
              <a:gd name="connsiteX50" fmla="*/ 5987859 w 7868507"/>
              <a:gd name="connsiteY50" fmla="*/ 504838 h 1682351"/>
              <a:gd name="connsiteX51" fmla="*/ 5984113 w 7868507"/>
              <a:gd name="connsiteY51" fmla="*/ 506697 h 1682351"/>
              <a:gd name="connsiteX52" fmla="*/ 5983909 w 7868507"/>
              <a:gd name="connsiteY52" fmla="*/ 506630 h 1682351"/>
              <a:gd name="connsiteX53" fmla="*/ 5979696 w 7868507"/>
              <a:gd name="connsiteY53" fmla="*/ 508387 h 1682351"/>
              <a:gd name="connsiteX54" fmla="*/ 5931986 w 7868507"/>
              <a:gd name="connsiteY54" fmla="*/ 510495 h 1682351"/>
              <a:gd name="connsiteX55" fmla="*/ 5873354 w 7868507"/>
              <a:gd name="connsiteY55" fmla="*/ 520717 h 1682351"/>
              <a:gd name="connsiteX56" fmla="*/ 5843006 w 7868507"/>
              <a:gd name="connsiteY56" fmla="*/ 525739 h 1682351"/>
              <a:gd name="connsiteX57" fmla="*/ 5825737 w 7868507"/>
              <a:gd name="connsiteY57" fmla="*/ 530029 h 1682351"/>
              <a:gd name="connsiteX58" fmla="*/ 5812271 w 7868507"/>
              <a:gd name="connsiteY58" fmla="*/ 536366 h 1682351"/>
              <a:gd name="connsiteX59" fmla="*/ 5683965 w 7868507"/>
              <a:gd name="connsiteY59" fmla="*/ 605660 h 1682351"/>
              <a:gd name="connsiteX60" fmla="*/ 5572324 w 7868507"/>
              <a:gd name="connsiteY60" fmla="*/ 625027 h 1682351"/>
              <a:gd name="connsiteX61" fmla="*/ 5556903 w 7868507"/>
              <a:gd name="connsiteY61" fmla="*/ 628786 h 1682351"/>
              <a:gd name="connsiteX62" fmla="*/ 5553544 w 7868507"/>
              <a:gd name="connsiteY62" fmla="*/ 627847 h 1682351"/>
              <a:gd name="connsiteX63" fmla="*/ 5526889 w 7868507"/>
              <a:gd name="connsiteY63" fmla="*/ 632098 h 1682351"/>
              <a:gd name="connsiteX64" fmla="*/ 5521078 w 7868507"/>
              <a:gd name="connsiteY64" fmla="*/ 637584 h 1682351"/>
              <a:gd name="connsiteX65" fmla="*/ 5512534 w 7868507"/>
              <a:gd name="connsiteY65" fmla="*/ 637267 h 1682351"/>
              <a:gd name="connsiteX66" fmla="*/ 5474353 w 7868507"/>
              <a:gd name="connsiteY66" fmla="*/ 648039 h 1682351"/>
              <a:gd name="connsiteX67" fmla="*/ 5470584 w 7868507"/>
              <a:gd name="connsiteY67" fmla="*/ 648039 h 1682351"/>
              <a:gd name="connsiteX68" fmla="*/ 5467496 w 7868507"/>
              <a:gd name="connsiteY68" fmla="*/ 650003 h 1682351"/>
              <a:gd name="connsiteX69" fmla="*/ 5462885 w 7868507"/>
              <a:gd name="connsiteY69" fmla="*/ 649269 h 1682351"/>
              <a:gd name="connsiteX70" fmla="*/ 5461190 w 7868507"/>
              <a:gd name="connsiteY70" fmla="*/ 650833 h 1682351"/>
              <a:gd name="connsiteX71" fmla="*/ 5438256 w 7868507"/>
              <a:gd name="connsiteY71" fmla="*/ 650162 h 1682351"/>
              <a:gd name="connsiteX72" fmla="*/ 5425515 w 7868507"/>
              <a:gd name="connsiteY72" fmla="*/ 650724 h 1682351"/>
              <a:gd name="connsiteX73" fmla="*/ 5399851 w 7868507"/>
              <a:gd name="connsiteY73" fmla="*/ 648648 h 1682351"/>
              <a:gd name="connsiteX74" fmla="*/ 5395578 w 7868507"/>
              <a:gd name="connsiteY74" fmla="*/ 651245 h 1682351"/>
              <a:gd name="connsiteX75" fmla="*/ 5357693 w 7868507"/>
              <a:gd name="connsiteY75" fmla="*/ 652764 h 1682351"/>
              <a:gd name="connsiteX76" fmla="*/ 5357422 w 7868507"/>
              <a:gd name="connsiteY76" fmla="*/ 654203 h 1682351"/>
              <a:gd name="connsiteX77" fmla="*/ 5347920 w 7868507"/>
              <a:gd name="connsiteY77" fmla="*/ 660769 h 1682351"/>
              <a:gd name="connsiteX78" fmla="*/ 5344829 w 7868507"/>
              <a:gd name="connsiteY78" fmla="*/ 661019 h 1682351"/>
              <a:gd name="connsiteX79" fmla="*/ 5285263 w 7868507"/>
              <a:gd name="connsiteY79" fmla="*/ 671313 h 1682351"/>
              <a:gd name="connsiteX80" fmla="*/ 5264305 w 7868507"/>
              <a:gd name="connsiteY80" fmla="*/ 677803 h 1682351"/>
              <a:gd name="connsiteX81" fmla="*/ 5229182 w 7868507"/>
              <a:gd name="connsiteY81" fmla="*/ 688503 h 1682351"/>
              <a:gd name="connsiteX82" fmla="*/ 5203382 w 7868507"/>
              <a:gd name="connsiteY82" fmla="*/ 703484 h 1682351"/>
              <a:gd name="connsiteX83" fmla="*/ 5173833 w 7868507"/>
              <a:gd name="connsiteY83" fmla="*/ 709660 h 1682351"/>
              <a:gd name="connsiteX84" fmla="*/ 5166382 w 7868507"/>
              <a:gd name="connsiteY84" fmla="*/ 702062 h 1682351"/>
              <a:gd name="connsiteX85" fmla="*/ 5142858 w 7868507"/>
              <a:gd name="connsiteY85" fmla="*/ 702153 h 1682351"/>
              <a:gd name="connsiteX86" fmla="*/ 5134964 w 7868507"/>
              <a:gd name="connsiteY86" fmla="*/ 711602 h 1682351"/>
              <a:gd name="connsiteX87" fmla="*/ 5087368 w 7868507"/>
              <a:gd name="connsiteY87" fmla="*/ 727066 h 1682351"/>
              <a:gd name="connsiteX88" fmla="*/ 5059763 w 7868507"/>
              <a:gd name="connsiteY88" fmla="*/ 733651 h 1682351"/>
              <a:gd name="connsiteX89" fmla="*/ 5023240 w 7868507"/>
              <a:gd name="connsiteY89" fmla="*/ 742299 h 1682351"/>
              <a:gd name="connsiteX90" fmla="*/ 5007406 w 7868507"/>
              <a:gd name="connsiteY90" fmla="*/ 747156 h 1682351"/>
              <a:gd name="connsiteX91" fmla="*/ 4995851 w 7868507"/>
              <a:gd name="connsiteY91" fmla="*/ 746560 h 1682351"/>
              <a:gd name="connsiteX92" fmla="*/ 4983107 w 7868507"/>
              <a:gd name="connsiteY92" fmla="*/ 748274 h 1682351"/>
              <a:gd name="connsiteX93" fmla="*/ 4973068 w 7868507"/>
              <a:gd name="connsiteY93" fmla="*/ 750600 h 1682351"/>
              <a:gd name="connsiteX94" fmla="*/ 4967642 w 7868507"/>
              <a:gd name="connsiteY94" fmla="*/ 756164 h 1682351"/>
              <a:gd name="connsiteX95" fmla="*/ 4958938 w 7868507"/>
              <a:gd name="connsiteY95" fmla="*/ 756308 h 1682351"/>
              <a:gd name="connsiteX96" fmla="*/ 4949594 w 7868507"/>
              <a:gd name="connsiteY96" fmla="*/ 761504 h 1682351"/>
              <a:gd name="connsiteX97" fmla="*/ 4947761 w 7868507"/>
              <a:gd name="connsiteY97" fmla="*/ 759559 h 1682351"/>
              <a:gd name="connsiteX98" fmla="*/ 4939683 w 7868507"/>
              <a:gd name="connsiteY98" fmla="*/ 757589 h 1682351"/>
              <a:gd name="connsiteX99" fmla="*/ 4905733 w 7868507"/>
              <a:gd name="connsiteY99" fmla="*/ 776774 h 1682351"/>
              <a:gd name="connsiteX100" fmla="*/ 4885524 w 7868507"/>
              <a:gd name="connsiteY100" fmla="*/ 784914 h 1682351"/>
              <a:gd name="connsiteX101" fmla="*/ 4884537 w 7868507"/>
              <a:gd name="connsiteY101" fmla="*/ 786309 h 1682351"/>
              <a:gd name="connsiteX102" fmla="*/ 4863207 w 7868507"/>
              <a:gd name="connsiteY102" fmla="*/ 792997 h 1682351"/>
              <a:gd name="connsiteX103" fmla="*/ 4857388 w 7868507"/>
              <a:gd name="connsiteY103" fmla="*/ 798678 h 1682351"/>
              <a:gd name="connsiteX104" fmla="*/ 4816499 w 7868507"/>
              <a:gd name="connsiteY104" fmla="*/ 818246 h 1682351"/>
              <a:gd name="connsiteX105" fmla="*/ 4805033 w 7868507"/>
              <a:gd name="connsiteY105" fmla="*/ 823877 h 1682351"/>
              <a:gd name="connsiteX106" fmla="*/ 4794341 w 7868507"/>
              <a:gd name="connsiteY106" fmla="*/ 824641 h 1682351"/>
              <a:gd name="connsiteX107" fmla="*/ 4791139 w 7868507"/>
              <a:gd name="connsiteY107" fmla="*/ 821265 h 1682351"/>
              <a:gd name="connsiteX108" fmla="*/ 4784697 w 7868507"/>
              <a:gd name="connsiteY108" fmla="*/ 823709 h 1682351"/>
              <a:gd name="connsiteX109" fmla="*/ 4782810 w 7868507"/>
              <a:gd name="connsiteY109" fmla="*/ 823507 h 1682351"/>
              <a:gd name="connsiteX110" fmla="*/ 4772164 w 7868507"/>
              <a:gd name="connsiteY110" fmla="*/ 823203 h 1682351"/>
              <a:gd name="connsiteX111" fmla="*/ 4753756 w 7868507"/>
              <a:gd name="connsiteY111" fmla="*/ 843711 h 1682351"/>
              <a:gd name="connsiteX112" fmla="*/ 4727551 w 7868507"/>
              <a:gd name="connsiteY112" fmla="*/ 851537 h 1682351"/>
              <a:gd name="connsiteX113" fmla="*/ 4631760 w 7868507"/>
              <a:gd name="connsiteY113" fmla="*/ 932126 h 1682351"/>
              <a:gd name="connsiteX114" fmla="*/ 4584082 w 7868507"/>
              <a:gd name="connsiteY114" fmla="*/ 949940 h 1682351"/>
              <a:gd name="connsiteX115" fmla="*/ 4523312 w 7868507"/>
              <a:gd name="connsiteY115" fmla="*/ 974005 h 1682351"/>
              <a:gd name="connsiteX116" fmla="*/ 4463504 w 7868507"/>
              <a:gd name="connsiteY116" fmla="*/ 996548 h 1682351"/>
              <a:gd name="connsiteX117" fmla="*/ 4452680 w 7868507"/>
              <a:gd name="connsiteY117" fmla="*/ 1008042 h 1682351"/>
              <a:gd name="connsiteX118" fmla="*/ 4445284 w 7868507"/>
              <a:gd name="connsiteY118" fmla="*/ 1009976 h 1682351"/>
              <a:gd name="connsiteX119" fmla="*/ 4407084 w 7868507"/>
              <a:gd name="connsiteY119" fmla="*/ 1025274 h 1682351"/>
              <a:gd name="connsiteX120" fmla="*/ 4398766 w 7868507"/>
              <a:gd name="connsiteY120" fmla="*/ 1022420 h 1682351"/>
              <a:gd name="connsiteX121" fmla="*/ 4397057 w 7868507"/>
              <a:gd name="connsiteY121" fmla="*/ 1020283 h 1682351"/>
              <a:gd name="connsiteX122" fmla="*/ 4386552 w 7868507"/>
              <a:gd name="connsiteY122" fmla="*/ 1024409 h 1682351"/>
              <a:gd name="connsiteX123" fmla="*/ 4377324 w 7868507"/>
              <a:gd name="connsiteY123" fmla="*/ 1023587 h 1682351"/>
              <a:gd name="connsiteX124" fmla="*/ 4370923 w 7868507"/>
              <a:gd name="connsiteY124" fmla="*/ 1028513 h 1682351"/>
              <a:gd name="connsiteX125" fmla="*/ 4360023 w 7868507"/>
              <a:gd name="connsiteY125" fmla="*/ 1029711 h 1682351"/>
              <a:gd name="connsiteX126" fmla="*/ 4346335 w 7868507"/>
              <a:gd name="connsiteY126" fmla="*/ 1029999 h 1682351"/>
              <a:gd name="connsiteX127" fmla="*/ 4334175 w 7868507"/>
              <a:gd name="connsiteY127" fmla="*/ 1028124 h 1682351"/>
              <a:gd name="connsiteX128" fmla="*/ 4316842 w 7868507"/>
              <a:gd name="connsiteY128" fmla="*/ 1031192 h 1682351"/>
              <a:gd name="connsiteX129" fmla="*/ 4277163 w 7868507"/>
              <a:gd name="connsiteY129" fmla="*/ 1035732 h 1682351"/>
              <a:gd name="connsiteX130" fmla="*/ 4247171 w 7868507"/>
              <a:gd name="connsiteY130" fmla="*/ 1039212 h 1682351"/>
              <a:gd name="connsiteX131" fmla="*/ 4194968 w 7868507"/>
              <a:gd name="connsiteY131" fmla="*/ 1049296 h 1682351"/>
              <a:gd name="connsiteX132" fmla="*/ 4185496 w 7868507"/>
              <a:gd name="connsiteY132" fmla="*/ 1057811 h 1682351"/>
              <a:gd name="connsiteX133" fmla="*/ 4160588 w 7868507"/>
              <a:gd name="connsiteY133" fmla="*/ 1055289 h 1682351"/>
              <a:gd name="connsiteX134" fmla="*/ 4153601 w 7868507"/>
              <a:gd name="connsiteY134" fmla="*/ 1046911 h 1682351"/>
              <a:gd name="connsiteX135" fmla="*/ 4121597 w 7868507"/>
              <a:gd name="connsiteY135" fmla="*/ 1049768 h 1682351"/>
              <a:gd name="connsiteX136" fmla="*/ 4092519 w 7868507"/>
              <a:gd name="connsiteY136" fmla="*/ 1061793 h 1682351"/>
              <a:gd name="connsiteX137" fmla="*/ 4054082 w 7868507"/>
              <a:gd name="connsiteY137" fmla="*/ 1068526 h 1682351"/>
              <a:gd name="connsiteX138" fmla="*/ 4031133 w 7868507"/>
              <a:gd name="connsiteY138" fmla="*/ 1072650 h 1682351"/>
              <a:gd name="connsiteX139" fmla="*/ 3966873 w 7868507"/>
              <a:gd name="connsiteY139" fmla="*/ 1076267 h 1682351"/>
              <a:gd name="connsiteX140" fmla="*/ 3963573 w 7868507"/>
              <a:gd name="connsiteY140" fmla="*/ 1076172 h 1682351"/>
              <a:gd name="connsiteX141" fmla="*/ 3952740 w 7868507"/>
              <a:gd name="connsiteY141" fmla="*/ 1081643 h 1682351"/>
              <a:gd name="connsiteX142" fmla="*/ 3952284 w 7868507"/>
              <a:gd name="connsiteY142" fmla="*/ 1083043 h 1682351"/>
              <a:gd name="connsiteX143" fmla="*/ 3912008 w 7868507"/>
              <a:gd name="connsiteY143" fmla="*/ 1080346 h 1682351"/>
              <a:gd name="connsiteX144" fmla="*/ 3907178 w 7868507"/>
              <a:gd name="connsiteY144" fmla="*/ 1082452 h 1682351"/>
              <a:gd name="connsiteX145" fmla="*/ 3880262 w 7868507"/>
              <a:gd name="connsiteY145" fmla="*/ 1077541 h 1682351"/>
              <a:gd name="connsiteX146" fmla="*/ 3866711 w 7868507"/>
              <a:gd name="connsiteY146" fmla="*/ 1076684 h 1682351"/>
              <a:gd name="connsiteX147" fmla="*/ 3842517 w 7868507"/>
              <a:gd name="connsiteY147" fmla="*/ 1073470 h 1682351"/>
              <a:gd name="connsiteX148" fmla="*/ 3840538 w 7868507"/>
              <a:gd name="connsiteY148" fmla="*/ 1074837 h 1682351"/>
              <a:gd name="connsiteX149" fmla="*/ 3835745 w 7868507"/>
              <a:gd name="connsiteY149" fmla="*/ 1073596 h 1682351"/>
              <a:gd name="connsiteX150" fmla="*/ 3832245 w 7868507"/>
              <a:gd name="connsiteY150" fmla="*/ 1075205 h 1682351"/>
              <a:gd name="connsiteX151" fmla="*/ 3828256 w 7868507"/>
              <a:gd name="connsiteY151" fmla="*/ 1074786 h 1682351"/>
              <a:gd name="connsiteX152" fmla="*/ 3786574 w 7868507"/>
              <a:gd name="connsiteY152" fmla="*/ 1081253 h 1682351"/>
              <a:gd name="connsiteX153" fmla="*/ 3777568 w 7868507"/>
              <a:gd name="connsiteY153" fmla="*/ 1079989 h 1682351"/>
              <a:gd name="connsiteX154" fmla="*/ 3770769 w 7868507"/>
              <a:gd name="connsiteY154" fmla="*/ 1084796 h 1682351"/>
              <a:gd name="connsiteX155" fmla="*/ 3742056 w 7868507"/>
              <a:gd name="connsiteY155" fmla="*/ 1086062 h 1682351"/>
              <a:gd name="connsiteX156" fmla="*/ 3732135 w 7868507"/>
              <a:gd name="connsiteY156" fmla="*/ 1082300 h 1682351"/>
              <a:gd name="connsiteX157" fmla="*/ 3722961 w 7868507"/>
              <a:gd name="connsiteY157" fmla="*/ 1079602 h 1682351"/>
              <a:gd name="connsiteX158" fmla="*/ 3721773 w 7868507"/>
              <a:gd name="connsiteY158" fmla="*/ 1079610 h 1682351"/>
              <a:gd name="connsiteX159" fmla="*/ 3709837 w 7868507"/>
              <a:gd name="connsiteY159" fmla="*/ 1079694 h 1682351"/>
              <a:gd name="connsiteX160" fmla="*/ 3687629 w 7868507"/>
              <a:gd name="connsiteY160" fmla="*/ 1079849 h 1682351"/>
              <a:gd name="connsiteX161" fmla="*/ 3644574 w 7868507"/>
              <a:gd name="connsiteY161" fmla="*/ 1083439 h 1682351"/>
              <a:gd name="connsiteX162" fmla="*/ 3547156 w 7868507"/>
              <a:gd name="connsiteY162" fmla="*/ 1066356 h 1682351"/>
              <a:gd name="connsiteX163" fmla="*/ 3408831 w 7868507"/>
              <a:gd name="connsiteY163" fmla="*/ 1075438 h 1682351"/>
              <a:gd name="connsiteX164" fmla="*/ 3114039 w 7868507"/>
              <a:gd name="connsiteY164" fmla="*/ 1109327 h 1682351"/>
              <a:gd name="connsiteX165" fmla="*/ 3051319 w 7868507"/>
              <a:gd name="connsiteY165" fmla="*/ 1116688 h 1682351"/>
              <a:gd name="connsiteX166" fmla="*/ 3010058 w 7868507"/>
              <a:gd name="connsiteY166" fmla="*/ 1118821 h 1682351"/>
              <a:gd name="connsiteX167" fmla="*/ 2941155 w 7868507"/>
              <a:gd name="connsiteY167" fmla="*/ 1141827 h 1682351"/>
              <a:gd name="connsiteX168" fmla="*/ 2862733 w 7868507"/>
              <a:gd name="connsiteY168" fmla="*/ 1149849 h 1682351"/>
              <a:gd name="connsiteX169" fmla="*/ 2762853 w 7868507"/>
              <a:gd name="connsiteY169" fmla="*/ 1155888 h 1682351"/>
              <a:gd name="connsiteX170" fmla="*/ 2735957 w 7868507"/>
              <a:gd name="connsiteY170" fmla="*/ 1166296 h 1682351"/>
              <a:gd name="connsiteX171" fmla="*/ 2697453 w 7868507"/>
              <a:gd name="connsiteY171" fmla="*/ 1175920 h 1682351"/>
              <a:gd name="connsiteX172" fmla="*/ 2630587 w 7868507"/>
              <a:gd name="connsiteY172" fmla="*/ 1198561 h 1682351"/>
              <a:gd name="connsiteX173" fmla="*/ 2554087 w 7868507"/>
              <a:gd name="connsiteY173" fmla="*/ 1210615 h 1682351"/>
              <a:gd name="connsiteX174" fmla="*/ 2466063 w 7868507"/>
              <a:gd name="connsiteY174" fmla="*/ 1202949 h 1682351"/>
              <a:gd name="connsiteX175" fmla="*/ 2417946 w 7868507"/>
              <a:gd name="connsiteY175" fmla="*/ 1202719 h 1682351"/>
              <a:gd name="connsiteX176" fmla="*/ 2258819 w 7868507"/>
              <a:gd name="connsiteY176" fmla="*/ 1200304 h 1682351"/>
              <a:gd name="connsiteX177" fmla="*/ 2148771 w 7868507"/>
              <a:gd name="connsiteY177" fmla="*/ 1198564 h 1682351"/>
              <a:gd name="connsiteX178" fmla="*/ 2117137 w 7868507"/>
              <a:gd name="connsiteY178" fmla="*/ 1207800 h 1682351"/>
              <a:gd name="connsiteX179" fmla="*/ 2064067 w 7868507"/>
              <a:gd name="connsiteY179" fmla="*/ 1222897 h 1682351"/>
              <a:gd name="connsiteX180" fmla="*/ 2011154 w 7868507"/>
              <a:gd name="connsiteY180" fmla="*/ 1227589 h 1682351"/>
              <a:gd name="connsiteX181" fmla="*/ 1967562 w 7868507"/>
              <a:gd name="connsiteY181" fmla="*/ 1238053 h 1682351"/>
              <a:gd name="connsiteX182" fmla="*/ 1925305 w 7868507"/>
              <a:gd name="connsiteY182" fmla="*/ 1239652 h 1682351"/>
              <a:gd name="connsiteX183" fmla="*/ 1903633 w 7868507"/>
              <a:gd name="connsiteY183" fmla="*/ 1234971 h 1682351"/>
              <a:gd name="connsiteX184" fmla="*/ 1878608 w 7868507"/>
              <a:gd name="connsiteY184" fmla="*/ 1229903 h 1682351"/>
              <a:gd name="connsiteX185" fmla="*/ 1843617 w 7868507"/>
              <a:gd name="connsiteY185" fmla="*/ 1224887 h 1682351"/>
              <a:gd name="connsiteX186" fmla="*/ 1749265 w 7868507"/>
              <a:gd name="connsiteY186" fmla="*/ 1228560 h 1682351"/>
              <a:gd name="connsiteX187" fmla="*/ 1650050 w 7868507"/>
              <a:gd name="connsiteY187" fmla="*/ 1231064 h 1682351"/>
              <a:gd name="connsiteX188" fmla="*/ 1625906 w 7868507"/>
              <a:gd name="connsiteY188" fmla="*/ 1240466 h 1682351"/>
              <a:gd name="connsiteX189" fmla="*/ 1625638 w 7868507"/>
              <a:gd name="connsiteY189" fmla="*/ 1243542 h 1682351"/>
              <a:gd name="connsiteX190" fmla="*/ 1621994 w 7868507"/>
              <a:gd name="connsiteY190" fmla="*/ 1248302 h 1682351"/>
              <a:gd name="connsiteX191" fmla="*/ 1615654 w 7868507"/>
              <a:gd name="connsiteY191" fmla="*/ 1259137 h 1682351"/>
              <a:gd name="connsiteX192" fmla="*/ 1602888 w 7868507"/>
              <a:gd name="connsiteY192" fmla="*/ 1274010 h 1682351"/>
              <a:gd name="connsiteX193" fmla="*/ 1602366 w 7868507"/>
              <a:gd name="connsiteY193" fmla="*/ 1273557 h 1682351"/>
              <a:gd name="connsiteX194" fmla="*/ 1597689 w 7868507"/>
              <a:gd name="connsiteY194" fmla="*/ 1274721 h 1682351"/>
              <a:gd name="connsiteX195" fmla="*/ 1566332 w 7868507"/>
              <a:gd name="connsiteY195" fmla="*/ 1278948 h 1682351"/>
              <a:gd name="connsiteX196" fmla="*/ 1555040 w 7868507"/>
              <a:gd name="connsiteY196" fmla="*/ 1293696 h 1682351"/>
              <a:gd name="connsiteX197" fmla="*/ 1552558 w 7868507"/>
              <a:gd name="connsiteY197" fmla="*/ 1296317 h 1682351"/>
              <a:gd name="connsiteX198" fmla="*/ 1552423 w 7868507"/>
              <a:gd name="connsiteY198" fmla="*/ 1296224 h 1682351"/>
              <a:gd name="connsiteX199" fmla="*/ 1549631 w 7868507"/>
              <a:gd name="connsiteY199" fmla="*/ 1298702 h 1682351"/>
              <a:gd name="connsiteX200" fmla="*/ 1518013 w 7868507"/>
              <a:gd name="connsiteY200" fmla="*/ 1301677 h 1682351"/>
              <a:gd name="connsiteX201" fmla="*/ 1479156 w 7868507"/>
              <a:gd name="connsiteY201" fmla="*/ 1316098 h 1682351"/>
              <a:gd name="connsiteX202" fmla="*/ 1441079 w 7868507"/>
              <a:gd name="connsiteY202" fmla="*/ 1332684 h 1682351"/>
              <a:gd name="connsiteX203" fmla="*/ 1427483 w 7868507"/>
              <a:gd name="connsiteY203" fmla="*/ 1339810 h 1682351"/>
              <a:gd name="connsiteX204" fmla="*/ 1402408 w 7868507"/>
              <a:gd name="connsiteY204" fmla="*/ 1347572 h 1682351"/>
              <a:gd name="connsiteX205" fmla="*/ 1390401 w 7868507"/>
              <a:gd name="connsiteY205" fmla="*/ 1348064 h 1682351"/>
              <a:gd name="connsiteX206" fmla="*/ 1389965 w 7868507"/>
              <a:gd name="connsiteY206" fmla="*/ 1348612 h 1682351"/>
              <a:gd name="connsiteX207" fmla="*/ 1388601 w 7868507"/>
              <a:gd name="connsiteY207" fmla="*/ 1346953 h 1682351"/>
              <a:gd name="connsiteX208" fmla="*/ 1380844 w 7868507"/>
              <a:gd name="connsiteY208" fmla="*/ 1350384 h 1682351"/>
              <a:gd name="connsiteX209" fmla="*/ 1378861 w 7868507"/>
              <a:gd name="connsiteY209" fmla="*/ 1352221 h 1682351"/>
              <a:gd name="connsiteX210" fmla="*/ 1375758 w 7868507"/>
              <a:gd name="connsiteY210" fmla="*/ 1353731 h 1682351"/>
              <a:gd name="connsiteX211" fmla="*/ 1375650 w 7868507"/>
              <a:gd name="connsiteY211" fmla="*/ 1353592 h 1682351"/>
              <a:gd name="connsiteX212" fmla="*/ 1372804 w 7868507"/>
              <a:gd name="connsiteY212" fmla="*/ 1355351 h 1682351"/>
              <a:gd name="connsiteX213" fmla="*/ 1359249 w 7868507"/>
              <a:gd name="connsiteY213" fmla="*/ 1366189 h 1682351"/>
              <a:gd name="connsiteX214" fmla="*/ 1340780 w 7868507"/>
              <a:gd name="connsiteY214" fmla="*/ 1366894 h 1682351"/>
              <a:gd name="connsiteX215" fmla="*/ 1337816 w 7868507"/>
              <a:gd name="connsiteY215" fmla="*/ 1359128 h 1682351"/>
              <a:gd name="connsiteX216" fmla="*/ 1335560 w 7868507"/>
              <a:gd name="connsiteY216" fmla="*/ 1360910 h 1682351"/>
              <a:gd name="connsiteX217" fmla="*/ 1331292 w 7868507"/>
              <a:gd name="connsiteY217" fmla="*/ 1365723 h 1682351"/>
              <a:gd name="connsiteX218" fmla="*/ 1329826 w 7868507"/>
              <a:gd name="connsiteY218" fmla="*/ 1365581 h 1682351"/>
              <a:gd name="connsiteX219" fmla="*/ 1315524 w 7868507"/>
              <a:gd name="connsiteY219" fmla="*/ 1370869 h 1682351"/>
              <a:gd name="connsiteX220" fmla="*/ 1311310 w 7868507"/>
              <a:gd name="connsiteY220" fmla="*/ 1368878 h 1682351"/>
              <a:gd name="connsiteX221" fmla="*/ 1309448 w 7868507"/>
              <a:gd name="connsiteY221" fmla="*/ 1368851 h 1682351"/>
              <a:gd name="connsiteX222" fmla="*/ 1301298 w 7868507"/>
              <a:gd name="connsiteY222" fmla="*/ 1377498 h 1682351"/>
              <a:gd name="connsiteX223" fmla="*/ 1296925 w 7868507"/>
              <a:gd name="connsiteY223" fmla="*/ 1380996 h 1682351"/>
              <a:gd name="connsiteX224" fmla="*/ 1269267 w 7868507"/>
              <a:gd name="connsiteY224" fmla="*/ 1411589 h 1682351"/>
              <a:gd name="connsiteX225" fmla="*/ 1221707 w 7868507"/>
              <a:gd name="connsiteY225" fmla="*/ 1427353 h 1682351"/>
              <a:gd name="connsiteX226" fmla="*/ 1173283 w 7868507"/>
              <a:gd name="connsiteY226" fmla="*/ 1444522 h 1682351"/>
              <a:gd name="connsiteX227" fmla="*/ 1135382 w 7868507"/>
              <a:gd name="connsiteY227" fmla="*/ 1456933 h 1682351"/>
              <a:gd name="connsiteX228" fmla="*/ 1055416 w 7868507"/>
              <a:gd name="connsiteY228" fmla="*/ 1526389 h 1682351"/>
              <a:gd name="connsiteX229" fmla="*/ 1034752 w 7868507"/>
              <a:gd name="connsiteY229" fmla="*/ 1531257 h 1682351"/>
              <a:gd name="connsiteX230" fmla="*/ 1018956 w 7868507"/>
              <a:gd name="connsiteY230" fmla="*/ 1549595 h 1682351"/>
              <a:gd name="connsiteX231" fmla="*/ 1010858 w 7868507"/>
              <a:gd name="connsiteY231" fmla="*/ 1548110 h 1682351"/>
              <a:gd name="connsiteX232" fmla="*/ 1009435 w 7868507"/>
              <a:gd name="connsiteY232" fmla="*/ 1547700 h 1682351"/>
              <a:gd name="connsiteX233" fmla="*/ 1004312 w 7868507"/>
              <a:gd name="connsiteY233" fmla="*/ 1549413 h 1682351"/>
              <a:gd name="connsiteX234" fmla="*/ 1002155 w 7868507"/>
              <a:gd name="connsiteY234" fmla="*/ 1545703 h 1682351"/>
              <a:gd name="connsiteX235" fmla="*/ 993932 w 7868507"/>
              <a:gd name="connsiteY235" fmla="*/ 1545275 h 1682351"/>
              <a:gd name="connsiteX236" fmla="*/ 984702 w 7868507"/>
              <a:gd name="connsiteY236" fmla="*/ 1549599 h 1682351"/>
              <a:gd name="connsiteX237" fmla="*/ 951832 w 7868507"/>
              <a:gd name="connsiteY237" fmla="*/ 1564506 h 1682351"/>
              <a:gd name="connsiteX238" fmla="*/ 946909 w 7868507"/>
              <a:gd name="connsiteY238" fmla="*/ 1569506 h 1682351"/>
              <a:gd name="connsiteX239" fmla="*/ 930061 w 7868507"/>
              <a:gd name="connsiteY239" fmla="*/ 1573784 h 1682351"/>
              <a:gd name="connsiteX240" fmla="*/ 929189 w 7868507"/>
              <a:gd name="connsiteY240" fmla="*/ 1575061 h 1682351"/>
              <a:gd name="connsiteX241" fmla="*/ 913074 w 7868507"/>
              <a:gd name="connsiteY241" fmla="*/ 1580907 h 1682351"/>
              <a:gd name="connsiteX242" fmla="*/ 885532 w 7868507"/>
              <a:gd name="connsiteY242" fmla="*/ 1596205 h 1682351"/>
              <a:gd name="connsiteX243" fmla="*/ 879535 w 7868507"/>
              <a:gd name="connsiteY243" fmla="*/ 1593350 h 1682351"/>
              <a:gd name="connsiteX244" fmla="*/ 878302 w 7868507"/>
              <a:gd name="connsiteY244" fmla="*/ 1591213 h 1682351"/>
              <a:gd name="connsiteX245" fmla="*/ 870728 w 7868507"/>
              <a:gd name="connsiteY245" fmla="*/ 1595340 h 1682351"/>
              <a:gd name="connsiteX246" fmla="*/ 864075 w 7868507"/>
              <a:gd name="connsiteY246" fmla="*/ 1594517 h 1682351"/>
              <a:gd name="connsiteX247" fmla="*/ 859460 w 7868507"/>
              <a:gd name="connsiteY247" fmla="*/ 1599444 h 1682351"/>
              <a:gd name="connsiteX248" fmla="*/ 851601 w 7868507"/>
              <a:gd name="connsiteY248" fmla="*/ 1600641 h 1682351"/>
              <a:gd name="connsiteX249" fmla="*/ 841730 w 7868507"/>
              <a:gd name="connsiteY249" fmla="*/ 1600929 h 1682351"/>
              <a:gd name="connsiteX250" fmla="*/ 832963 w 7868507"/>
              <a:gd name="connsiteY250" fmla="*/ 1599055 h 1682351"/>
              <a:gd name="connsiteX251" fmla="*/ 820466 w 7868507"/>
              <a:gd name="connsiteY251" fmla="*/ 1602123 h 1682351"/>
              <a:gd name="connsiteX252" fmla="*/ 791859 w 7868507"/>
              <a:gd name="connsiteY252" fmla="*/ 1606663 h 1682351"/>
              <a:gd name="connsiteX253" fmla="*/ 770233 w 7868507"/>
              <a:gd name="connsiteY253" fmla="*/ 1610142 h 1682351"/>
              <a:gd name="connsiteX254" fmla="*/ 732594 w 7868507"/>
              <a:gd name="connsiteY254" fmla="*/ 1620226 h 1682351"/>
              <a:gd name="connsiteX255" fmla="*/ 725765 w 7868507"/>
              <a:gd name="connsiteY255" fmla="*/ 1628741 h 1682351"/>
              <a:gd name="connsiteX256" fmla="*/ 707807 w 7868507"/>
              <a:gd name="connsiteY256" fmla="*/ 1626219 h 1682351"/>
              <a:gd name="connsiteX257" fmla="*/ 702769 w 7868507"/>
              <a:gd name="connsiteY257" fmla="*/ 1617842 h 1682351"/>
              <a:gd name="connsiteX258" fmla="*/ 679694 w 7868507"/>
              <a:gd name="connsiteY258" fmla="*/ 1620699 h 1682351"/>
              <a:gd name="connsiteX259" fmla="*/ 658729 w 7868507"/>
              <a:gd name="connsiteY259" fmla="*/ 1632723 h 1682351"/>
              <a:gd name="connsiteX260" fmla="*/ 631015 w 7868507"/>
              <a:gd name="connsiteY260" fmla="*/ 1639457 h 1682351"/>
              <a:gd name="connsiteX261" fmla="*/ 614469 w 7868507"/>
              <a:gd name="connsiteY261" fmla="*/ 1643580 h 1682351"/>
              <a:gd name="connsiteX262" fmla="*/ 568137 w 7868507"/>
              <a:gd name="connsiteY262" fmla="*/ 1647197 h 1682351"/>
              <a:gd name="connsiteX263" fmla="*/ 565757 w 7868507"/>
              <a:gd name="connsiteY263" fmla="*/ 1647102 h 1682351"/>
              <a:gd name="connsiteX264" fmla="*/ 557947 w 7868507"/>
              <a:gd name="connsiteY264" fmla="*/ 1652573 h 1682351"/>
              <a:gd name="connsiteX265" fmla="*/ 557617 w 7868507"/>
              <a:gd name="connsiteY265" fmla="*/ 1653973 h 1682351"/>
              <a:gd name="connsiteX266" fmla="*/ 528578 w 7868507"/>
              <a:gd name="connsiteY266" fmla="*/ 1651276 h 1682351"/>
              <a:gd name="connsiteX267" fmla="*/ 525096 w 7868507"/>
              <a:gd name="connsiteY267" fmla="*/ 1653383 h 1682351"/>
              <a:gd name="connsiteX268" fmla="*/ 505689 w 7868507"/>
              <a:gd name="connsiteY268" fmla="*/ 1648471 h 1682351"/>
              <a:gd name="connsiteX269" fmla="*/ 495919 w 7868507"/>
              <a:gd name="connsiteY269" fmla="*/ 1647615 h 1682351"/>
              <a:gd name="connsiteX270" fmla="*/ 478476 w 7868507"/>
              <a:gd name="connsiteY270" fmla="*/ 1644401 h 1682351"/>
              <a:gd name="connsiteX271" fmla="*/ 477049 w 7868507"/>
              <a:gd name="connsiteY271" fmla="*/ 1645767 h 1682351"/>
              <a:gd name="connsiteX272" fmla="*/ 473592 w 7868507"/>
              <a:gd name="connsiteY272" fmla="*/ 1644526 h 1682351"/>
              <a:gd name="connsiteX273" fmla="*/ 471069 w 7868507"/>
              <a:gd name="connsiteY273" fmla="*/ 1646136 h 1682351"/>
              <a:gd name="connsiteX274" fmla="*/ 468193 w 7868507"/>
              <a:gd name="connsiteY274" fmla="*/ 1645716 h 1682351"/>
              <a:gd name="connsiteX275" fmla="*/ 438139 w 7868507"/>
              <a:gd name="connsiteY275" fmla="*/ 1652183 h 1682351"/>
              <a:gd name="connsiteX276" fmla="*/ 431647 w 7868507"/>
              <a:gd name="connsiteY276" fmla="*/ 1650919 h 1682351"/>
              <a:gd name="connsiteX277" fmla="*/ 426745 w 7868507"/>
              <a:gd name="connsiteY277" fmla="*/ 1655727 h 1682351"/>
              <a:gd name="connsiteX278" fmla="*/ 406042 w 7868507"/>
              <a:gd name="connsiteY278" fmla="*/ 1656992 h 1682351"/>
              <a:gd name="connsiteX279" fmla="*/ 398889 w 7868507"/>
              <a:gd name="connsiteY279" fmla="*/ 1653230 h 1682351"/>
              <a:gd name="connsiteX280" fmla="*/ 392275 w 7868507"/>
              <a:gd name="connsiteY280" fmla="*/ 1650533 h 1682351"/>
              <a:gd name="connsiteX281" fmla="*/ 391417 w 7868507"/>
              <a:gd name="connsiteY281" fmla="*/ 1650540 h 1682351"/>
              <a:gd name="connsiteX282" fmla="*/ 382811 w 7868507"/>
              <a:gd name="connsiteY282" fmla="*/ 1650624 h 1682351"/>
              <a:gd name="connsiteX283" fmla="*/ 366800 w 7868507"/>
              <a:gd name="connsiteY283" fmla="*/ 1650779 h 1682351"/>
              <a:gd name="connsiteX284" fmla="*/ 335757 w 7868507"/>
              <a:gd name="connsiteY284" fmla="*/ 1654369 h 1682351"/>
              <a:gd name="connsiteX285" fmla="*/ 265518 w 7868507"/>
              <a:gd name="connsiteY285" fmla="*/ 1637286 h 1682351"/>
              <a:gd name="connsiteX286" fmla="*/ 165785 w 7868507"/>
              <a:gd name="connsiteY286" fmla="*/ 1646368 h 1682351"/>
              <a:gd name="connsiteX287" fmla="*/ 5771 w 7868507"/>
              <a:gd name="connsiteY287" fmla="*/ 1682351 h 1682351"/>
              <a:gd name="connsiteX288" fmla="*/ 0 w 7868507"/>
              <a:gd name="connsiteY288" fmla="*/ 1682121 h 1682351"/>
              <a:gd name="connsiteX289" fmla="*/ 0 w 7868507"/>
              <a:gd name="connsiteY289" fmla="*/ 208540 h 1682351"/>
              <a:gd name="connsiteX290" fmla="*/ 1 w 7868507"/>
              <a:gd name="connsiteY290" fmla="*/ 208540 h 16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7868507" h="1682351">
                <a:moveTo>
                  <a:pt x="0" y="0"/>
                </a:moveTo>
                <a:lnTo>
                  <a:pt x="7868507" y="0"/>
                </a:lnTo>
                <a:lnTo>
                  <a:pt x="7865866" y="1824"/>
                </a:lnTo>
                <a:cubicBezTo>
                  <a:pt x="7856431" y="8442"/>
                  <a:pt x="7838680" y="21037"/>
                  <a:pt x="7837561" y="21679"/>
                </a:cubicBezTo>
                <a:cubicBezTo>
                  <a:pt x="7827334" y="28887"/>
                  <a:pt x="7786488" y="47703"/>
                  <a:pt x="7769454" y="43813"/>
                </a:cubicBezTo>
                <a:cubicBezTo>
                  <a:pt x="7776715" y="51976"/>
                  <a:pt x="7698773" y="52885"/>
                  <a:pt x="7695485" y="61050"/>
                </a:cubicBezTo>
                <a:cubicBezTo>
                  <a:pt x="7694124" y="67654"/>
                  <a:pt x="7669858" y="70842"/>
                  <a:pt x="7662356" y="73131"/>
                </a:cubicBezTo>
                <a:cubicBezTo>
                  <a:pt x="7657288" y="79798"/>
                  <a:pt x="7615644" y="67260"/>
                  <a:pt x="7602203" y="99894"/>
                </a:cubicBezTo>
                <a:cubicBezTo>
                  <a:pt x="7564102" y="102340"/>
                  <a:pt x="7563677" y="146948"/>
                  <a:pt x="7533256" y="141638"/>
                </a:cubicBezTo>
                <a:cubicBezTo>
                  <a:pt x="7525393" y="142116"/>
                  <a:pt x="7522481" y="163449"/>
                  <a:pt x="7516926" y="165418"/>
                </a:cubicBezTo>
                <a:lnTo>
                  <a:pt x="7488994" y="178287"/>
                </a:lnTo>
                <a:lnTo>
                  <a:pt x="7478335" y="185700"/>
                </a:lnTo>
                <a:lnTo>
                  <a:pt x="7458526" y="189157"/>
                </a:lnTo>
                <a:cubicBezTo>
                  <a:pt x="7448729" y="190298"/>
                  <a:pt x="7435680" y="189564"/>
                  <a:pt x="7419554" y="192546"/>
                </a:cubicBezTo>
                <a:cubicBezTo>
                  <a:pt x="7391848" y="201320"/>
                  <a:pt x="7364551" y="190112"/>
                  <a:pt x="7347574" y="213028"/>
                </a:cubicBezTo>
                <a:cubicBezTo>
                  <a:pt x="7289734" y="215419"/>
                  <a:pt x="7263297" y="236052"/>
                  <a:pt x="7205646" y="228570"/>
                </a:cubicBezTo>
                <a:cubicBezTo>
                  <a:pt x="7219384" y="234481"/>
                  <a:pt x="7148985" y="225303"/>
                  <a:pt x="7132082" y="240066"/>
                </a:cubicBezTo>
                <a:cubicBezTo>
                  <a:pt x="7098097" y="244851"/>
                  <a:pt x="7078927" y="243254"/>
                  <a:pt x="7026584" y="249305"/>
                </a:cubicBezTo>
                <a:cubicBezTo>
                  <a:pt x="6982005" y="255885"/>
                  <a:pt x="6975045" y="256084"/>
                  <a:pt x="6949796" y="259619"/>
                </a:cubicBezTo>
                <a:lnTo>
                  <a:pt x="6850243" y="278486"/>
                </a:lnTo>
                <a:lnTo>
                  <a:pt x="6848972" y="279419"/>
                </a:lnTo>
                <a:cubicBezTo>
                  <a:pt x="6842431" y="281915"/>
                  <a:pt x="6837674" y="282132"/>
                  <a:pt x="6833720" y="281340"/>
                </a:cubicBezTo>
                <a:lnTo>
                  <a:pt x="6796601" y="279778"/>
                </a:lnTo>
                <a:lnTo>
                  <a:pt x="6793249" y="281365"/>
                </a:lnTo>
                <a:lnTo>
                  <a:pt x="6761214" y="283216"/>
                </a:lnTo>
                <a:cubicBezTo>
                  <a:pt x="6761188" y="283490"/>
                  <a:pt x="6761163" y="283765"/>
                  <a:pt x="6761137" y="284040"/>
                </a:cubicBezTo>
                <a:cubicBezTo>
                  <a:pt x="6760237" y="285931"/>
                  <a:pt x="6758196" y="287407"/>
                  <a:pt x="6753708" y="288053"/>
                </a:cubicBezTo>
                <a:cubicBezTo>
                  <a:pt x="6765963" y="298767"/>
                  <a:pt x="6752991" y="292938"/>
                  <a:pt x="6738673" y="293899"/>
                </a:cubicBezTo>
                <a:cubicBezTo>
                  <a:pt x="6725584" y="299105"/>
                  <a:pt x="6686848" y="314912"/>
                  <a:pt x="6675177" y="319284"/>
                </a:cubicBezTo>
                <a:lnTo>
                  <a:pt x="6668648" y="320128"/>
                </a:lnTo>
                <a:cubicBezTo>
                  <a:pt x="6668631" y="320193"/>
                  <a:pt x="6668614" y="320260"/>
                  <a:pt x="6668596" y="320325"/>
                </a:cubicBezTo>
                <a:cubicBezTo>
                  <a:pt x="6667339" y="320894"/>
                  <a:pt x="6665255" y="321316"/>
                  <a:pt x="6661861" y="321574"/>
                </a:cubicBezTo>
                <a:lnTo>
                  <a:pt x="6644079" y="323301"/>
                </a:lnTo>
                <a:lnTo>
                  <a:pt x="6640227" y="325063"/>
                </a:lnTo>
                <a:lnTo>
                  <a:pt x="6639422" y="327491"/>
                </a:lnTo>
                <a:lnTo>
                  <a:pt x="6617073" y="336554"/>
                </a:lnTo>
                <a:cubicBezTo>
                  <a:pt x="6605813" y="334764"/>
                  <a:pt x="6572341" y="351494"/>
                  <a:pt x="6565938" y="354459"/>
                </a:cubicBezTo>
                <a:lnTo>
                  <a:pt x="6506395" y="372715"/>
                </a:lnTo>
                <a:cubicBezTo>
                  <a:pt x="6446059" y="407226"/>
                  <a:pt x="6413333" y="405459"/>
                  <a:pt x="6366803" y="421832"/>
                </a:cubicBezTo>
                <a:cubicBezTo>
                  <a:pt x="6324390" y="424230"/>
                  <a:pt x="6284368" y="425700"/>
                  <a:pt x="6245343" y="435559"/>
                </a:cubicBezTo>
                <a:cubicBezTo>
                  <a:pt x="6215336" y="440142"/>
                  <a:pt x="6196358" y="442032"/>
                  <a:pt x="6186762" y="449329"/>
                </a:cubicBezTo>
                <a:lnTo>
                  <a:pt x="6151870" y="456667"/>
                </a:lnTo>
                <a:lnTo>
                  <a:pt x="6094791" y="467108"/>
                </a:lnTo>
                <a:cubicBezTo>
                  <a:pt x="6094657" y="467835"/>
                  <a:pt x="6094521" y="468561"/>
                  <a:pt x="6094387" y="469288"/>
                </a:cubicBezTo>
                <a:lnTo>
                  <a:pt x="6088888" y="472662"/>
                </a:lnTo>
                <a:lnTo>
                  <a:pt x="6079322" y="480342"/>
                </a:lnTo>
                <a:lnTo>
                  <a:pt x="6060058" y="490885"/>
                </a:lnTo>
                <a:lnTo>
                  <a:pt x="6059271" y="490563"/>
                </a:lnTo>
                <a:cubicBezTo>
                  <a:pt x="6057130" y="490070"/>
                  <a:pt x="6054850" y="490140"/>
                  <a:pt x="6052214" y="491388"/>
                </a:cubicBezTo>
                <a:cubicBezTo>
                  <a:pt x="6043152" y="492025"/>
                  <a:pt x="6015622" y="492143"/>
                  <a:pt x="6004898" y="494385"/>
                </a:cubicBezTo>
                <a:cubicBezTo>
                  <a:pt x="5999647" y="497933"/>
                  <a:pt x="5993947" y="501457"/>
                  <a:pt x="5987859" y="504838"/>
                </a:cubicBezTo>
                <a:lnTo>
                  <a:pt x="5984113" y="506697"/>
                </a:lnTo>
                <a:lnTo>
                  <a:pt x="5983909" y="506630"/>
                </a:lnTo>
                <a:cubicBezTo>
                  <a:pt x="5982816" y="506817"/>
                  <a:pt x="5981478" y="507345"/>
                  <a:pt x="5979696" y="508387"/>
                </a:cubicBezTo>
                <a:lnTo>
                  <a:pt x="5931986" y="510495"/>
                </a:lnTo>
                <a:cubicBezTo>
                  <a:pt x="5909485" y="515471"/>
                  <a:pt x="5891640" y="509415"/>
                  <a:pt x="5873354" y="520717"/>
                </a:cubicBezTo>
                <a:cubicBezTo>
                  <a:pt x="5862814" y="523027"/>
                  <a:pt x="5852640" y="524240"/>
                  <a:pt x="5843006" y="525739"/>
                </a:cubicBezTo>
                <a:lnTo>
                  <a:pt x="5825737" y="530029"/>
                </a:lnTo>
                <a:lnTo>
                  <a:pt x="5812271" y="536366"/>
                </a:lnTo>
                <a:cubicBezTo>
                  <a:pt x="5756812" y="585055"/>
                  <a:pt x="5726733" y="582561"/>
                  <a:pt x="5683965" y="605660"/>
                </a:cubicBezTo>
                <a:cubicBezTo>
                  <a:pt x="5644981" y="609044"/>
                  <a:pt x="5608194" y="611118"/>
                  <a:pt x="5572324" y="625027"/>
                </a:cubicBezTo>
                <a:lnTo>
                  <a:pt x="5556903" y="628786"/>
                </a:lnTo>
                <a:lnTo>
                  <a:pt x="5553544" y="627847"/>
                </a:lnTo>
                <a:lnTo>
                  <a:pt x="5526889" y="632098"/>
                </a:lnTo>
                <a:lnTo>
                  <a:pt x="5521078" y="637584"/>
                </a:lnTo>
                <a:lnTo>
                  <a:pt x="5512534" y="637267"/>
                </a:lnTo>
                <a:cubicBezTo>
                  <a:pt x="5504747" y="639009"/>
                  <a:pt x="5481345" y="646244"/>
                  <a:pt x="5474353" y="648039"/>
                </a:cubicBezTo>
                <a:lnTo>
                  <a:pt x="5470584" y="648039"/>
                </a:lnTo>
                <a:lnTo>
                  <a:pt x="5467496" y="650003"/>
                </a:lnTo>
                <a:lnTo>
                  <a:pt x="5462885" y="649269"/>
                </a:lnTo>
                <a:lnTo>
                  <a:pt x="5461190" y="650833"/>
                </a:lnTo>
                <a:lnTo>
                  <a:pt x="5438256" y="650162"/>
                </a:lnTo>
                <a:lnTo>
                  <a:pt x="5425515" y="650724"/>
                </a:lnTo>
                <a:lnTo>
                  <a:pt x="5399851" y="648648"/>
                </a:lnTo>
                <a:lnTo>
                  <a:pt x="5395578" y="651245"/>
                </a:lnTo>
                <a:lnTo>
                  <a:pt x="5357693" y="652764"/>
                </a:lnTo>
                <a:cubicBezTo>
                  <a:pt x="5357603" y="653244"/>
                  <a:pt x="5357512" y="653723"/>
                  <a:pt x="5357422" y="654203"/>
                </a:cubicBezTo>
                <a:lnTo>
                  <a:pt x="5347920" y="660769"/>
                </a:lnTo>
                <a:lnTo>
                  <a:pt x="5344829" y="661019"/>
                </a:lnTo>
                <a:cubicBezTo>
                  <a:pt x="5307153" y="665059"/>
                  <a:pt x="5332651" y="677514"/>
                  <a:pt x="5285263" y="671313"/>
                </a:cubicBezTo>
                <a:cubicBezTo>
                  <a:pt x="5280405" y="677746"/>
                  <a:pt x="5274454" y="678943"/>
                  <a:pt x="5264305" y="677803"/>
                </a:cubicBezTo>
                <a:cubicBezTo>
                  <a:pt x="5246014" y="680189"/>
                  <a:pt x="5247969" y="694161"/>
                  <a:pt x="5229182" y="688503"/>
                </a:cubicBezTo>
                <a:cubicBezTo>
                  <a:pt x="5232786" y="695611"/>
                  <a:pt x="5194630" y="696876"/>
                  <a:pt x="5203382" y="703484"/>
                </a:cubicBezTo>
                <a:cubicBezTo>
                  <a:pt x="5191747" y="712293"/>
                  <a:pt x="5185418" y="701775"/>
                  <a:pt x="5173833" y="709660"/>
                </a:cubicBezTo>
                <a:cubicBezTo>
                  <a:pt x="5160556" y="713156"/>
                  <a:pt x="5181164" y="700314"/>
                  <a:pt x="5166382" y="702062"/>
                </a:cubicBezTo>
                <a:cubicBezTo>
                  <a:pt x="5152981" y="704685"/>
                  <a:pt x="5149341" y="697471"/>
                  <a:pt x="5142858" y="702153"/>
                </a:cubicBezTo>
                <a:cubicBezTo>
                  <a:pt x="5140697" y="703712"/>
                  <a:pt x="5138223" y="706594"/>
                  <a:pt x="5134964" y="711602"/>
                </a:cubicBezTo>
                <a:cubicBezTo>
                  <a:pt x="5116062" y="710281"/>
                  <a:pt x="5112766" y="718879"/>
                  <a:pt x="5087368" y="727066"/>
                </a:cubicBezTo>
                <a:cubicBezTo>
                  <a:pt x="5076462" y="724359"/>
                  <a:pt x="5067967" y="727957"/>
                  <a:pt x="5059763" y="733651"/>
                </a:cubicBezTo>
                <a:cubicBezTo>
                  <a:pt x="5047285" y="735133"/>
                  <a:pt x="5035444" y="738447"/>
                  <a:pt x="5023240" y="742299"/>
                </a:cubicBezTo>
                <a:lnTo>
                  <a:pt x="5007406" y="747156"/>
                </a:lnTo>
                <a:lnTo>
                  <a:pt x="4995851" y="746560"/>
                </a:lnTo>
                <a:cubicBezTo>
                  <a:pt x="4991224" y="747463"/>
                  <a:pt x="4986919" y="747840"/>
                  <a:pt x="4983107" y="748274"/>
                </a:cubicBezTo>
                <a:lnTo>
                  <a:pt x="4973068" y="750600"/>
                </a:lnTo>
                <a:lnTo>
                  <a:pt x="4967642" y="756164"/>
                </a:lnTo>
                <a:lnTo>
                  <a:pt x="4958938" y="756308"/>
                </a:lnTo>
                <a:lnTo>
                  <a:pt x="4949594" y="761504"/>
                </a:lnTo>
                <a:lnTo>
                  <a:pt x="4947761" y="759559"/>
                </a:lnTo>
                <a:lnTo>
                  <a:pt x="4939683" y="757589"/>
                </a:lnTo>
                <a:lnTo>
                  <a:pt x="4905733" y="776774"/>
                </a:lnTo>
                <a:cubicBezTo>
                  <a:pt x="4896707" y="781329"/>
                  <a:pt x="4889057" y="783325"/>
                  <a:pt x="4885524" y="784914"/>
                </a:cubicBezTo>
                <a:lnTo>
                  <a:pt x="4884537" y="786309"/>
                </a:lnTo>
                <a:lnTo>
                  <a:pt x="4863207" y="792997"/>
                </a:lnTo>
                <a:lnTo>
                  <a:pt x="4857388" y="798678"/>
                </a:lnTo>
                <a:cubicBezTo>
                  <a:pt x="4843193" y="806581"/>
                  <a:pt x="4824167" y="805577"/>
                  <a:pt x="4816499" y="818246"/>
                </a:cubicBezTo>
                <a:cubicBezTo>
                  <a:pt x="4812647" y="821244"/>
                  <a:pt x="4808821" y="822962"/>
                  <a:pt x="4805033" y="823877"/>
                </a:cubicBezTo>
                <a:lnTo>
                  <a:pt x="4794341" y="824641"/>
                </a:lnTo>
                <a:lnTo>
                  <a:pt x="4791139" y="821265"/>
                </a:lnTo>
                <a:lnTo>
                  <a:pt x="4784697" y="823709"/>
                </a:lnTo>
                <a:lnTo>
                  <a:pt x="4782810" y="823507"/>
                </a:lnTo>
                <a:cubicBezTo>
                  <a:pt x="4779205" y="823102"/>
                  <a:pt x="4775651" y="822843"/>
                  <a:pt x="4772164" y="823203"/>
                </a:cubicBezTo>
                <a:cubicBezTo>
                  <a:pt x="4777656" y="842476"/>
                  <a:pt x="4743396" y="829438"/>
                  <a:pt x="4753756" y="843711"/>
                </a:cubicBezTo>
                <a:cubicBezTo>
                  <a:pt x="4735544" y="849041"/>
                  <a:pt x="4750178" y="861228"/>
                  <a:pt x="4727551" y="851537"/>
                </a:cubicBezTo>
                <a:cubicBezTo>
                  <a:pt x="4699946" y="874427"/>
                  <a:pt x="4652821" y="902023"/>
                  <a:pt x="4631760" y="932126"/>
                </a:cubicBezTo>
                <a:cubicBezTo>
                  <a:pt x="4606537" y="943038"/>
                  <a:pt x="4602512" y="938987"/>
                  <a:pt x="4584082" y="949940"/>
                </a:cubicBezTo>
                <a:cubicBezTo>
                  <a:pt x="4584818" y="973908"/>
                  <a:pt x="4539784" y="951314"/>
                  <a:pt x="4523312" y="974005"/>
                </a:cubicBezTo>
                <a:lnTo>
                  <a:pt x="4463504" y="996548"/>
                </a:lnTo>
                <a:lnTo>
                  <a:pt x="4452680" y="1008042"/>
                </a:lnTo>
                <a:lnTo>
                  <a:pt x="4445284" y="1009976"/>
                </a:lnTo>
                <a:lnTo>
                  <a:pt x="4407084" y="1025274"/>
                </a:lnTo>
                <a:lnTo>
                  <a:pt x="4398766" y="1022420"/>
                </a:lnTo>
                <a:lnTo>
                  <a:pt x="4397057" y="1020283"/>
                </a:lnTo>
                <a:lnTo>
                  <a:pt x="4386552" y="1024409"/>
                </a:lnTo>
                <a:lnTo>
                  <a:pt x="4377324" y="1023587"/>
                </a:lnTo>
                <a:lnTo>
                  <a:pt x="4370923" y="1028513"/>
                </a:lnTo>
                <a:lnTo>
                  <a:pt x="4360023" y="1029711"/>
                </a:lnTo>
                <a:cubicBezTo>
                  <a:pt x="4355937" y="1029719"/>
                  <a:pt x="4351336" y="1029614"/>
                  <a:pt x="4346335" y="1029999"/>
                </a:cubicBezTo>
                <a:lnTo>
                  <a:pt x="4334175" y="1028124"/>
                </a:lnTo>
                <a:lnTo>
                  <a:pt x="4316842" y="1031192"/>
                </a:lnTo>
                <a:cubicBezTo>
                  <a:pt x="4303471" y="1033665"/>
                  <a:pt x="4290547" y="1035645"/>
                  <a:pt x="4277163" y="1035732"/>
                </a:cubicBezTo>
                <a:cubicBezTo>
                  <a:pt x="4267809" y="1040481"/>
                  <a:pt x="4258392" y="1043112"/>
                  <a:pt x="4247171" y="1039212"/>
                </a:cubicBezTo>
                <a:cubicBezTo>
                  <a:pt x="4219321" y="1044529"/>
                  <a:pt x="4214817" y="1052707"/>
                  <a:pt x="4194968" y="1049296"/>
                </a:cubicBezTo>
                <a:cubicBezTo>
                  <a:pt x="4190926" y="1053911"/>
                  <a:pt x="4187967" y="1056500"/>
                  <a:pt x="4185496" y="1057811"/>
                </a:cubicBezTo>
                <a:cubicBezTo>
                  <a:pt x="4178081" y="1061743"/>
                  <a:pt x="4175081" y="1054170"/>
                  <a:pt x="4160588" y="1055289"/>
                </a:cubicBezTo>
                <a:cubicBezTo>
                  <a:pt x="4144737" y="1055386"/>
                  <a:pt x="4168066" y="1044910"/>
                  <a:pt x="4153601" y="1046911"/>
                </a:cubicBezTo>
                <a:cubicBezTo>
                  <a:pt x="4140408" y="1053461"/>
                  <a:pt x="4134952" y="1042305"/>
                  <a:pt x="4121597" y="1049768"/>
                </a:cubicBezTo>
                <a:cubicBezTo>
                  <a:pt x="4130078" y="1057306"/>
                  <a:pt x="4089547" y="1054328"/>
                  <a:pt x="4092519" y="1061793"/>
                </a:cubicBezTo>
                <a:cubicBezTo>
                  <a:pt x="4073305" y="1054083"/>
                  <a:pt x="4073723" y="1068186"/>
                  <a:pt x="4054082" y="1068526"/>
                </a:cubicBezTo>
                <a:cubicBezTo>
                  <a:pt x="4043475" y="1066267"/>
                  <a:pt x="4037035" y="1066795"/>
                  <a:pt x="4031133" y="1072650"/>
                </a:cubicBezTo>
                <a:cubicBezTo>
                  <a:pt x="3981712" y="1061225"/>
                  <a:pt x="4007226" y="1076435"/>
                  <a:pt x="3966873" y="1076267"/>
                </a:cubicBezTo>
                <a:lnTo>
                  <a:pt x="3963573" y="1076172"/>
                </a:lnTo>
                <a:lnTo>
                  <a:pt x="3952740" y="1081643"/>
                </a:lnTo>
                <a:cubicBezTo>
                  <a:pt x="3952588" y="1082109"/>
                  <a:pt x="3952435" y="1082575"/>
                  <a:pt x="3952284" y="1083043"/>
                </a:cubicBezTo>
                <a:lnTo>
                  <a:pt x="3912008" y="1080346"/>
                </a:lnTo>
                <a:lnTo>
                  <a:pt x="3907178" y="1082452"/>
                </a:lnTo>
                <a:lnTo>
                  <a:pt x="3880262" y="1077541"/>
                </a:lnTo>
                <a:lnTo>
                  <a:pt x="3866711" y="1076684"/>
                </a:lnTo>
                <a:lnTo>
                  <a:pt x="3842517" y="1073470"/>
                </a:lnTo>
                <a:lnTo>
                  <a:pt x="3840538" y="1074837"/>
                </a:lnTo>
                <a:lnTo>
                  <a:pt x="3835745" y="1073596"/>
                </a:lnTo>
                <a:lnTo>
                  <a:pt x="3832245" y="1075205"/>
                </a:lnTo>
                <a:lnTo>
                  <a:pt x="3828256" y="1074786"/>
                </a:lnTo>
                <a:cubicBezTo>
                  <a:pt x="3820644" y="1075794"/>
                  <a:pt x="3795021" y="1080386"/>
                  <a:pt x="3786574" y="1081253"/>
                </a:cubicBezTo>
                <a:lnTo>
                  <a:pt x="3777568" y="1079989"/>
                </a:lnTo>
                <a:lnTo>
                  <a:pt x="3770769" y="1084796"/>
                </a:lnTo>
                <a:lnTo>
                  <a:pt x="3742056" y="1086062"/>
                </a:lnTo>
                <a:lnTo>
                  <a:pt x="3732135" y="1082300"/>
                </a:lnTo>
                <a:lnTo>
                  <a:pt x="3722961" y="1079602"/>
                </a:lnTo>
                <a:lnTo>
                  <a:pt x="3721773" y="1079610"/>
                </a:lnTo>
                <a:lnTo>
                  <a:pt x="3709837" y="1079694"/>
                </a:lnTo>
                <a:lnTo>
                  <a:pt x="3687629" y="1079849"/>
                </a:lnTo>
                <a:cubicBezTo>
                  <a:pt x="3673456" y="1080105"/>
                  <a:pt x="3659080" y="1080912"/>
                  <a:pt x="3644574" y="1083439"/>
                </a:cubicBezTo>
                <a:cubicBezTo>
                  <a:pt x="3589095" y="1070946"/>
                  <a:pt x="3593887" y="1069803"/>
                  <a:pt x="3547156" y="1066356"/>
                </a:cubicBezTo>
                <a:cubicBezTo>
                  <a:pt x="3524419" y="1052844"/>
                  <a:pt x="3435948" y="1076852"/>
                  <a:pt x="3408831" y="1075438"/>
                </a:cubicBezTo>
                <a:cubicBezTo>
                  <a:pt x="3341934" y="1084022"/>
                  <a:pt x="3199862" y="1123979"/>
                  <a:pt x="3114039" y="1109327"/>
                </a:cubicBezTo>
                <a:cubicBezTo>
                  <a:pt x="3092859" y="1111484"/>
                  <a:pt x="3063890" y="1116528"/>
                  <a:pt x="3051319" y="1116688"/>
                </a:cubicBezTo>
                <a:lnTo>
                  <a:pt x="3010058" y="1118821"/>
                </a:lnTo>
                <a:lnTo>
                  <a:pt x="2941155" y="1141827"/>
                </a:lnTo>
                <a:cubicBezTo>
                  <a:pt x="2906040" y="1127149"/>
                  <a:pt x="2906331" y="1144134"/>
                  <a:pt x="2862733" y="1149849"/>
                </a:cubicBezTo>
                <a:cubicBezTo>
                  <a:pt x="2846732" y="1145242"/>
                  <a:pt x="2772044" y="1145386"/>
                  <a:pt x="2762853" y="1155888"/>
                </a:cubicBezTo>
                <a:cubicBezTo>
                  <a:pt x="2752600" y="1158438"/>
                  <a:pt x="2740554" y="1155224"/>
                  <a:pt x="2735957" y="1166296"/>
                </a:cubicBezTo>
                <a:cubicBezTo>
                  <a:pt x="2728293" y="1179691"/>
                  <a:pt x="2692123" y="1160594"/>
                  <a:pt x="2697453" y="1175920"/>
                </a:cubicBezTo>
                <a:cubicBezTo>
                  <a:pt x="2671775" y="1162864"/>
                  <a:pt x="2651911" y="1191050"/>
                  <a:pt x="2630587" y="1198561"/>
                </a:cubicBezTo>
                <a:cubicBezTo>
                  <a:pt x="2610325" y="1198229"/>
                  <a:pt x="2600793" y="1205603"/>
                  <a:pt x="2554087" y="1210615"/>
                </a:cubicBezTo>
                <a:cubicBezTo>
                  <a:pt x="2531792" y="1195398"/>
                  <a:pt x="2507411" y="1222739"/>
                  <a:pt x="2466063" y="1202949"/>
                </a:cubicBezTo>
                <a:cubicBezTo>
                  <a:pt x="2464801" y="1205165"/>
                  <a:pt x="2452486" y="1203160"/>
                  <a:pt x="2417946" y="1202719"/>
                </a:cubicBezTo>
                <a:cubicBezTo>
                  <a:pt x="2383405" y="1202277"/>
                  <a:pt x="2310873" y="1202063"/>
                  <a:pt x="2258819" y="1200304"/>
                </a:cubicBezTo>
                <a:cubicBezTo>
                  <a:pt x="2199732" y="1200698"/>
                  <a:pt x="2226373" y="1222055"/>
                  <a:pt x="2148771" y="1198564"/>
                </a:cubicBezTo>
                <a:cubicBezTo>
                  <a:pt x="2142871" y="1211179"/>
                  <a:pt x="2133698" y="1212428"/>
                  <a:pt x="2117137" y="1207800"/>
                </a:cubicBezTo>
                <a:cubicBezTo>
                  <a:pt x="2088573" y="1208890"/>
                  <a:pt x="2095766" y="1239016"/>
                  <a:pt x="2064067" y="1222897"/>
                </a:cubicBezTo>
                <a:cubicBezTo>
                  <a:pt x="2043442" y="1230104"/>
                  <a:pt x="2024354" y="1222318"/>
                  <a:pt x="2011154" y="1227589"/>
                </a:cubicBezTo>
                <a:lnTo>
                  <a:pt x="1967562" y="1238053"/>
                </a:lnTo>
                <a:cubicBezTo>
                  <a:pt x="1943445" y="1241153"/>
                  <a:pt x="1936681" y="1218694"/>
                  <a:pt x="1925305" y="1239652"/>
                </a:cubicBezTo>
                <a:lnTo>
                  <a:pt x="1903633" y="1234971"/>
                </a:lnTo>
                <a:lnTo>
                  <a:pt x="1878608" y="1229903"/>
                </a:lnTo>
                <a:cubicBezTo>
                  <a:pt x="1865432" y="1226444"/>
                  <a:pt x="1871623" y="1230353"/>
                  <a:pt x="1843617" y="1224887"/>
                </a:cubicBezTo>
                <a:cubicBezTo>
                  <a:pt x="1825673" y="1239930"/>
                  <a:pt x="1796410" y="1228866"/>
                  <a:pt x="1749265" y="1228560"/>
                </a:cubicBezTo>
                <a:lnTo>
                  <a:pt x="1650050" y="1231064"/>
                </a:lnTo>
                <a:lnTo>
                  <a:pt x="1625906" y="1240466"/>
                </a:lnTo>
                <a:cubicBezTo>
                  <a:pt x="1625817" y="1241492"/>
                  <a:pt x="1625727" y="1242517"/>
                  <a:pt x="1625638" y="1243542"/>
                </a:cubicBezTo>
                <a:lnTo>
                  <a:pt x="1621994" y="1248302"/>
                </a:lnTo>
                <a:lnTo>
                  <a:pt x="1615654" y="1259137"/>
                </a:lnTo>
                <a:lnTo>
                  <a:pt x="1602888" y="1274010"/>
                </a:lnTo>
                <a:lnTo>
                  <a:pt x="1602366" y="1273557"/>
                </a:lnTo>
                <a:cubicBezTo>
                  <a:pt x="1600947" y="1272861"/>
                  <a:pt x="1599436" y="1272961"/>
                  <a:pt x="1597689" y="1274721"/>
                </a:cubicBezTo>
                <a:cubicBezTo>
                  <a:pt x="1591684" y="1275620"/>
                  <a:pt x="1573440" y="1275786"/>
                  <a:pt x="1566332" y="1278948"/>
                </a:cubicBezTo>
                <a:cubicBezTo>
                  <a:pt x="1562852" y="1283954"/>
                  <a:pt x="1559075" y="1288927"/>
                  <a:pt x="1555040" y="1293696"/>
                </a:cubicBezTo>
                <a:lnTo>
                  <a:pt x="1552558" y="1296317"/>
                </a:lnTo>
                <a:lnTo>
                  <a:pt x="1552423" y="1296224"/>
                </a:lnTo>
                <a:cubicBezTo>
                  <a:pt x="1551698" y="1296488"/>
                  <a:pt x="1550811" y="1297233"/>
                  <a:pt x="1549631" y="1298702"/>
                </a:cubicBezTo>
                <a:lnTo>
                  <a:pt x="1518013" y="1301677"/>
                </a:lnTo>
                <a:cubicBezTo>
                  <a:pt x="1503101" y="1308697"/>
                  <a:pt x="1491274" y="1300153"/>
                  <a:pt x="1479156" y="1316098"/>
                </a:cubicBezTo>
                <a:cubicBezTo>
                  <a:pt x="1465186" y="1322615"/>
                  <a:pt x="1452185" y="1322947"/>
                  <a:pt x="1441079" y="1332684"/>
                </a:cubicBezTo>
                <a:cubicBezTo>
                  <a:pt x="1435555" y="1330684"/>
                  <a:pt x="1430746" y="1331145"/>
                  <a:pt x="1427483" y="1339810"/>
                </a:cubicBezTo>
                <a:cubicBezTo>
                  <a:pt x="1414128" y="1344023"/>
                  <a:pt x="1409403" y="1336269"/>
                  <a:pt x="1402408" y="1347572"/>
                </a:cubicBezTo>
                <a:cubicBezTo>
                  <a:pt x="1392551" y="1336117"/>
                  <a:pt x="1393098" y="1342070"/>
                  <a:pt x="1390401" y="1348064"/>
                </a:cubicBezTo>
                <a:lnTo>
                  <a:pt x="1389965" y="1348612"/>
                </a:lnTo>
                <a:lnTo>
                  <a:pt x="1388601" y="1346953"/>
                </a:lnTo>
                <a:lnTo>
                  <a:pt x="1380844" y="1350384"/>
                </a:lnTo>
                <a:lnTo>
                  <a:pt x="1378861" y="1352221"/>
                </a:lnTo>
                <a:cubicBezTo>
                  <a:pt x="1377460" y="1353281"/>
                  <a:pt x="1376483" y="1353720"/>
                  <a:pt x="1375758" y="1353731"/>
                </a:cubicBezTo>
                <a:lnTo>
                  <a:pt x="1375650" y="1353592"/>
                </a:lnTo>
                <a:lnTo>
                  <a:pt x="1372804" y="1355351"/>
                </a:lnTo>
                <a:cubicBezTo>
                  <a:pt x="1368066" y="1358724"/>
                  <a:pt x="1363523" y="1362386"/>
                  <a:pt x="1359249" y="1366189"/>
                </a:cubicBezTo>
                <a:cubicBezTo>
                  <a:pt x="1355111" y="1360199"/>
                  <a:pt x="1345759" y="1369902"/>
                  <a:pt x="1340780" y="1366894"/>
                </a:cubicBezTo>
                <a:lnTo>
                  <a:pt x="1337816" y="1359128"/>
                </a:lnTo>
                <a:lnTo>
                  <a:pt x="1335560" y="1360910"/>
                </a:lnTo>
                <a:lnTo>
                  <a:pt x="1331292" y="1365723"/>
                </a:lnTo>
                <a:cubicBezTo>
                  <a:pt x="1330626" y="1366376"/>
                  <a:pt x="1330143" y="1366473"/>
                  <a:pt x="1329826" y="1365581"/>
                </a:cubicBezTo>
                <a:cubicBezTo>
                  <a:pt x="1327198" y="1366438"/>
                  <a:pt x="1318609" y="1370320"/>
                  <a:pt x="1315524" y="1370869"/>
                </a:cubicBezTo>
                <a:lnTo>
                  <a:pt x="1311310" y="1368878"/>
                </a:lnTo>
                <a:lnTo>
                  <a:pt x="1309448" y="1368851"/>
                </a:lnTo>
                <a:lnTo>
                  <a:pt x="1301298" y="1377498"/>
                </a:lnTo>
                <a:lnTo>
                  <a:pt x="1296925" y="1380996"/>
                </a:lnTo>
                <a:lnTo>
                  <a:pt x="1269267" y="1411589"/>
                </a:lnTo>
                <a:lnTo>
                  <a:pt x="1221707" y="1427353"/>
                </a:lnTo>
                <a:cubicBezTo>
                  <a:pt x="1207203" y="1448075"/>
                  <a:pt x="1174765" y="1420621"/>
                  <a:pt x="1173283" y="1444522"/>
                </a:cubicBezTo>
                <a:cubicBezTo>
                  <a:pt x="1158285" y="1453361"/>
                  <a:pt x="1155560" y="1448889"/>
                  <a:pt x="1135382" y="1456933"/>
                </a:cubicBezTo>
                <a:cubicBezTo>
                  <a:pt x="1116745" y="1484511"/>
                  <a:pt x="1078431" y="1506705"/>
                  <a:pt x="1055416" y="1526389"/>
                </a:cubicBezTo>
                <a:cubicBezTo>
                  <a:pt x="1038974" y="1514246"/>
                  <a:pt x="1049103" y="1527982"/>
                  <a:pt x="1034752" y="1531257"/>
                </a:cubicBezTo>
                <a:cubicBezTo>
                  <a:pt x="1041441" y="1546591"/>
                  <a:pt x="1016408" y="1529831"/>
                  <a:pt x="1018956" y="1549595"/>
                </a:cubicBezTo>
                <a:cubicBezTo>
                  <a:pt x="1016264" y="1549565"/>
                  <a:pt x="1013575" y="1548913"/>
                  <a:pt x="1010858" y="1548110"/>
                </a:cubicBezTo>
                <a:lnTo>
                  <a:pt x="1009435" y="1547700"/>
                </a:lnTo>
                <a:lnTo>
                  <a:pt x="1004312" y="1549413"/>
                </a:lnTo>
                <a:lnTo>
                  <a:pt x="1002155" y="1545703"/>
                </a:lnTo>
                <a:lnTo>
                  <a:pt x="993932" y="1545275"/>
                </a:lnTo>
                <a:cubicBezTo>
                  <a:pt x="990963" y="1545764"/>
                  <a:pt x="987897" y="1547047"/>
                  <a:pt x="984702" y="1549599"/>
                </a:cubicBezTo>
                <a:cubicBezTo>
                  <a:pt x="977771" y="1561338"/>
                  <a:pt x="963339" y="1558228"/>
                  <a:pt x="951832" y="1564506"/>
                </a:cubicBezTo>
                <a:lnTo>
                  <a:pt x="946909" y="1569506"/>
                </a:lnTo>
                <a:lnTo>
                  <a:pt x="930061" y="1573784"/>
                </a:lnTo>
                <a:lnTo>
                  <a:pt x="929189" y="1575061"/>
                </a:lnTo>
                <a:cubicBezTo>
                  <a:pt x="926358" y="1576248"/>
                  <a:pt x="920350" y="1577383"/>
                  <a:pt x="913074" y="1580907"/>
                </a:cubicBezTo>
                <a:lnTo>
                  <a:pt x="885532" y="1596205"/>
                </a:lnTo>
                <a:lnTo>
                  <a:pt x="879535" y="1593350"/>
                </a:lnTo>
                <a:lnTo>
                  <a:pt x="878302" y="1591213"/>
                </a:lnTo>
                <a:lnTo>
                  <a:pt x="870728" y="1595340"/>
                </a:lnTo>
                <a:lnTo>
                  <a:pt x="864075" y="1594517"/>
                </a:lnTo>
                <a:lnTo>
                  <a:pt x="859460" y="1599444"/>
                </a:lnTo>
                <a:lnTo>
                  <a:pt x="851601" y="1600641"/>
                </a:lnTo>
                <a:cubicBezTo>
                  <a:pt x="848654" y="1600649"/>
                  <a:pt x="845337" y="1600545"/>
                  <a:pt x="841730" y="1600929"/>
                </a:cubicBezTo>
                <a:lnTo>
                  <a:pt x="832963" y="1599055"/>
                </a:lnTo>
                <a:lnTo>
                  <a:pt x="820466" y="1602123"/>
                </a:lnTo>
                <a:cubicBezTo>
                  <a:pt x="810825" y="1604596"/>
                  <a:pt x="801507" y="1606575"/>
                  <a:pt x="791859" y="1606663"/>
                </a:cubicBezTo>
                <a:cubicBezTo>
                  <a:pt x="785113" y="1611411"/>
                  <a:pt x="778324" y="1614043"/>
                  <a:pt x="770233" y="1610142"/>
                </a:cubicBezTo>
                <a:cubicBezTo>
                  <a:pt x="750154" y="1615459"/>
                  <a:pt x="746906" y="1623638"/>
                  <a:pt x="732594" y="1620226"/>
                </a:cubicBezTo>
                <a:cubicBezTo>
                  <a:pt x="729681" y="1624842"/>
                  <a:pt x="727547" y="1627431"/>
                  <a:pt x="725765" y="1628741"/>
                </a:cubicBezTo>
                <a:cubicBezTo>
                  <a:pt x="720419" y="1632674"/>
                  <a:pt x="718256" y="1625100"/>
                  <a:pt x="707807" y="1626219"/>
                </a:cubicBezTo>
                <a:cubicBezTo>
                  <a:pt x="696378" y="1626316"/>
                  <a:pt x="713198" y="1615841"/>
                  <a:pt x="702769" y="1617842"/>
                </a:cubicBezTo>
                <a:cubicBezTo>
                  <a:pt x="693256" y="1624391"/>
                  <a:pt x="689323" y="1613235"/>
                  <a:pt x="679694" y="1620699"/>
                </a:cubicBezTo>
                <a:cubicBezTo>
                  <a:pt x="685809" y="1628237"/>
                  <a:pt x="656585" y="1625258"/>
                  <a:pt x="658729" y="1632723"/>
                </a:cubicBezTo>
                <a:cubicBezTo>
                  <a:pt x="644875" y="1625014"/>
                  <a:pt x="645176" y="1639116"/>
                  <a:pt x="631015" y="1639457"/>
                </a:cubicBezTo>
                <a:cubicBezTo>
                  <a:pt x="623368" y="1637197"/>
                  <a:pt x="618725" y="1637726"/>
                  <a:pt x="614469" y="1643580"/>
                </a:cubicBezTo>
                <a:cubicBezTo>
                  <a:pt x="578836" y="1632156"/>
                  <a:pt x="597232" y="1647365"/>
                  <a:pt x="568137" y="1647197"/>
                </a:cubicBezTo>
                <a:lnTo>
                  <a:pt x="565757" y="1647102"/>
                </a:lnTo>
                <a:lnTo>
                  <a:pt x="557947" y="1652573"/>
                </a:lnTo>
                <a:cubicBezTo>
                  <a:pt x="557837" y="1653040"/>
                  <a:pt x="557727" y="1653506"/>
                  <a:pt x="557617" y="1653973"/>
                </a:cubicBezTo>
                <a:lnTo>
                  <a:pt x="528578" y="1651276"/>
                </a:lnTo>
                <a:lnTo>
                  <a:pt x="525096" y="1653383"/>
                </a:lnTo>
                <a:lnTo>
                  <a:pt x="505689" y="1648471"/>
                </a:lnTo>
                <a:lnTo>
                  <a:pt x="495919" y="1647615"/>
                </a:lnTo>
                <a:lnTo>
                  <a:pt x="478476" y="1644401"/>
                </a:lnTo>
                <a:lnTo>
                  <a:pt x="477049" y="1645767"/>
                </a:lnTo>
                <a:lnTo>
                  <a:pt x="473592" y="1644526"/>
                </a:lnTo>
                <a:lnTo>
                  <a:pt x="471069" y="1646136"/>
                </a:lnTo>
                <a:lnTo>
                  <a:pt x="468193" y="1645716"/>
                </a:lnTo>
                <a:cubicBezTo>
                  <a:pt x="462704" y="1646724"/>
                  <a:pt x="444230" y="1651316"/>
                  <a:pt x="438139" y="1652183"/>
                </a:cubicBezTo>
                <a:lnTo>
                  <a:pt x="431647" y="1650919"/>
                </a:lnTo>
                <a:lnTo>
                  <a:pt x="426745" y="1655727"/>
                </a:lnTo>
                <a:lnTo>
                  <a:pt x="406042" y="1656992"/>
                </a:lnTo>
                <a:lnTo>
                  <a:pt x="398889" y="1653230"/>
                </a:lnTo>
                <a:lnTo>
                  <a:pt x="392275" y="1650533"/>
                </a:lnTo>
                <a:lnTo>
                  <a:pt x="391417" y="1650540"/>
                </a:lnTo>
                <a:lnTo>
                  <a:pt x="382811" y="1650624"/>
                </a:lnTo>
                <a:lnTo>
                  <a:pt x="366800" y="1650779"/>
                </a:lnTo>
                <a:cubicBezTo>
                  <a:pt x="356581" y="1651035"/>
                  <a:pt x="346216" y="1651842"/>
                  <a:pt x="335757" y="1654369"/>
                </a:cubicBezTo>
                <a:cubicBezTo>
                  <a:pt x="295757" y="1641876"/>
                  <a:pt x="299211" y="1640734"/>
                  <a:pt x="265518" y="1637286"/>
                </a:cubicBezTo>
                <a:cubicBezTo>
                  <a:pt x="249125" y="1623774"/>
                  <a:pt x="185336" y="1647782"/>
                  <a:pt x="165785" y="1646368"/>
                </a:cubicBezTo>
                <a:cubicBezTo>
                  <a:pt x="129610" y="1652806"/>
                  <a:pt x="62947" y="1676892"/>
                  <a:pt x="5771" y="1682351"/>
                </a:cubicBezTo>
                <a:lnTo>
                  <a:pt x="0" y="1682121"/>
                </a:lnTo>
                <a:lnTo>
                  <a:pt x="0" y="208540"/>
                </a:lnTo>
                <a:lnTo>
                  <a:pt x="1" y="20854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BF9E26-3F32-7B2C-2EBF-2BFBE184B441}"/>
              </a:ext>
            </a:extLst>
          </p:cNvPr>
          <p:cNvSpPr>
            <a:spLocks noGrp="1"/>
          </p:cNvSpPr>
          <p:nvPr>
            <p:ph type="title"/>
          </p:nvPr>
        </p:nvSpPr>
        <p:spPr>
          <a:xfrm>
            <a:off x="5215855" y="609600"/>
            <a:ext cx="5982131" cy="1330839"/>
          </a:xfrm>
        </p:spPr>
        <p:txBody>
          <a:bodyPr>
            <a:normAutofit/>
          </a:bodyPr>
          <a:lstStyle/>
          <a:p>
            <a:r>
              <a:rPr lang="en-US" b="1">
                <a:latin typeface="Times New Roman"/>
                <a:cs typeface="Calibri Light"/>
              </a:rPr>
              <a:t>9. HARD TECH</a:t>
            </a:r>
          </a:p>
        </p:txBody>
      </p:sp>
      <p:sp>
        <p:nvSpPr>
          <p:cNvPr id="20" name="Freeform: Shape 19">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63313B7-3007-48A7-BE97-9A74C1121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3" y="792481"/>
            <a:ext cx="4067694" cy="531020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Electronic circuit board">
            <a:extLst>
              <a:ext uri="{FF2B5EF4-FFF2-40B4-BE49-F238E27FC236}">
                <a16:creationId xmlns:a16="http://schemas.microsoft.com/office/drawing/2014/main" id="{235919E3-C3F1-5343-08F1-C441DE9CCD50}"/>
              </a:ext>
            </a:extLst>
          </p:cNvPr>
          <p:cNvPicPr>
            <a:picLocks noChangeAspect="1"/>
          </p:cNvPicPr>
          <p:nvPr/>
        </p:nvPicPr>
        <p:blipFill rotWithShape="1">
          <a:blip r:embed="rId2"/>
          <a:srcRect l="40602" r="9717" b="1"/>
          <a:stretch/>
        </p:blipFill>
        <p:spPr>
          <a:xfrm>
            <a:off x="723899" y="969818"/>
            <a:ext cx="3704013" cy="4976553"/>
          </a:xfrm>
          <a:prstGeom prst="rect">
            <a:avLst/>
          </a:prstGeom>
        </p:spPr>
      </p:pic>
      <p:sp>
        <p:nvSpPr>
          <p:cNvPr id="24" name="Rectangle 6">
            <a:extLst>
              <a:ext uri="{FF2B5EF4-FFF2-40B4-BE49-F238E27FC236}">
                <a16:creationId xmlns:a16="http://schemas.microsoft.com/office/drawing/2014/main" id="{3FD46A31-BFB8-4D6E-8A49-A2DC0DEDA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6507" y="5869654"/>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7A5B322-8AAD-1B3C-506E-93FFB520F08B}"/>
              </a:ext>
            </a:extLst>
          </p:cNvPr>
          <p:cNvSpPr>
            <a:spLocks noGrp="1"/>
          </p:cNvSpPr>
          <p:nvPr>
            <p:ph idx="1"/>
          </p:nvPr>
        </p:nvSpPr>
        <p:spPr>
          <a:xfrm>
            <a:off x="5215855" y="1940101"/>
            <a:ext cx="5982132" cy="4135851"/>
          </a:xfrm>
        </p:spPr>
        <p:txBody>
          <a:bodyPr vert="horz" lIns="91440" tIns="45720" rIns="91440" bIns="45720" rtlCol="0" anchor="t">
            <a:normAutofit/>
          </a:bodyPr>
          <a:lstStyle/>
          <a:p>
            <a:r>
              <a:rPr lang="en-US" sz="1800" dirty="0">
                <a:latin typeface="Times New Roman"/>
                <a:cs typeface="Calibri"/>
              </a:rPr>
              <a:t>Hard Tech businesses are focused on significant technological innovations, often involving advanced research and development and the creation of physical products (Epstein, 2022)</a:t>
            </a:r>
          </a:p>
          <a:p>
            <a:r>
              <a:rPr lang="en-US" sz="1800" dirty="0">
                <a:latin typeface="Times New Roman"/>
                <a:cs typeface="Calibri"/>
              </a:rPr>
              <a:t>Involves designing, prototyping, and manufacturing physical hardware products.</a:t>
            </a:r>
          </a:p>
          <a:p>
            <a:r>
              <a:rPr lang="en-US" sz="1800" dirty="0">
                <a:latin typeface="Times New Roman"/>
                <a:cs typeface="Calibri"/>
              </a:rPr>
              <a:t>Requires R&amp;D, production facilities, quality control, and potentially intellectual property (IP) development.</a:t>
            </a:r>
          </a:p>
          <a:p>
            <a:r>
              <a:rPr lang="en-US" sz="1800" dirty="0">
                <a:latin typeface="Times New Roman"/>
                <a:cs typeface="Calibri"/>
              </a:rPr>
              <a:t>Developing cutting-edge hardware technologies involves inherent risks related to performance, reliability, and compatibility.</a:t>
            </a:r>
          </a:p>
          <a:p>
            <a:r>
              <a:rPr lang="en-US" sz="1800" dirty="0">
                <a:latin typeface="Times New Roman"/>
                <a:cs typeface="Calibri"/>
              </a:rPr>
              <a:t>Startups must navigate technological uncertainties and potential setbacks during R&amp;D phases.</a:t>
            </a:r>
          </a:p>
          <a:p>
            <a:endParaRPr lang="en-US" sz="1800" dirty="0">
              <a:latin typeface="Times New Roman"/>
              <a:cs typeface="Calibri"/>
            </a:endParaRPr>
          </a:p>
        </p:txBody>
      </p:sp>
    </p:spTree>
    <p:extLst>
      <p:ext uri="{BB962C8B-B14F-4D97-AF65-F5344CB8AC3E}">
        <p14:creationId xmlns:p14="http://schemas.microsoft.com/office/powerpoint/2010/main" val="2461617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F9E26-3F32-7B2C-2EBF-2BFBE184B441}"/>
              </a:ext>
            </a:extLst>
          </p:cNvPr>
          <p:cNvSpPr>
            <a:spLocks noGrp="1"/>
          </p:cNvSpPr>
          <p:nvPr>
            <p:ph type="title"/>
          </p:nvPr>
        </p:nvSpPr>
        <p:spPr>
          <a:xfrm>
            <a:off x="584202" y="252236"/>
            <a:ext cx="6408427" cy="1468639"/>
          </a:xfrm>
        </p:spPr>
        <p:txBody>
          <a:bodyPr>
            <a:normAutofit/>
          </a:bodyPr>
          <a:lstStyle/>
          <a:p>
            <a:r>
              <a:rPr lang="en-US" b="1" dirty="0">
                <a:latin typeface="Times New Roman"/>
                <a:cs typeface="Calibri Light"/>
              </a:rPr>
              <a:t>9. HARD TECH (cont.)</a:t>
            </a:r>
          </a:p>
        </p:txBody>
      </p:sp>
      <p:sp>
        <p:nvSpPr>
          <p:cNvPr id="3" name="Content Placeholder 2">
            <a:extLst>
              <a:ext uri="{FF2B5EF4-FFF2-40B4-BE49-F238E27FC236}">
                <a16:creationId xmlns:a16="http://schemas.microsoft.com/office/drawing/2014/main" id="{67A5B322-8AAD-1B3C-506E-93FFB520F08B}"/>
              </a:ext>
            </a:extLst>
          </p:cNvPr>
          <p:cNvSpPr>
            <a:spLocks noGrp="1"/>
          </p:cNvSpPr>
          <p:nvPr>
            <p:ph idx="1"/>
          </p:nvPr>
        </p:nvSpPr>
        <p:spPr>
          <a:xfrm>
            <a:off x="414866" y="1712408"/>
            <a:ext cx="6016620" cy="4266999"/>
          </a:xfrm>
        </p:spPr>
        <p:txBody>
          <a:bodyPr vert="horz" lIns="91440" tIns="45720" rIns="91440" bIns="45720" rtlCol="0" anchor="t">
            <a:noAutofit/>
          </a:bodyPr>
          <a:lstStyle/>
          <a:p>
            <a:r>
              <a:rPr lang="en-US" sz="1800" b="1" i="1" dirty="0">
                <a:latin typeface="Times New Roman"/>
                <a:cs typeface="Calibri"/>
              </a:rPr>
              <a:t>Advantages</a:t>
            </a:r>
          </a:p>
          <a:p>
            <a:pPr lvl="1">
              <a:buFont typeface="Courier New" panose="020B0604020202020204" pitchFamily="34" charset="0"/>
              <a:buChar char="o"/>
            </a:pPr>
            <a:r>
              <a:rPr lang="en-US" sz="1800" dirty="0">
                <a:latin typeface="Times New Roman"/>
                <a:cs typeface="Calibri"/>
              </a:rPr>
              <a:t>High Barriers to Entry Significant R&amp;D investment and complex technological requirements deter competitors.</a:t>
            </a:r>
          </a:p>
          <a:p>
            <a:pPr lvl="1">
              <a:buFont typeface="Courier New" panose="020B0604020202020204" pitchFamily="34" charset="0"/>
              <a:buChar char="o"/>
            </a:pPr>
            <a:r>
              <a:rPr lang="en-US" sz="1800" dirty="0">
                <a:latin typeface="Times New Roman"/>
                <a:cs typeface="Calibri"/>
              </a:rPr>
              <a:t>Intellectual Property Often protected by patents and other forms of IP, providing a competitive edge.</a:t>
            </a:r>
          </a:p>
          <a:p>
            <a:pPr lvl="1">
              <a:buFont typeface="Courier New" panose="020B0604020202020204" pitchFamily="34" charset="0"/>
              <a:buChar char="o"/>
            </a:pPr>
            <a:r>
              <a:rPr lang="en-US" sz="1800" dirty="0">
                <a:latin typeface="Times New Roman"/>
                <a:cs typeface="Calibri"/>
              </a:rPr>
              <a:t>Innovation Leadership Pioneering new technologies can lead to industry leadership and long-term market dominance.</a:t>
            </a:r>
          </a:p>
          <a:p>
            <a:r>
              <a:rPr lang="en-US" sz="1800" b="1" i="1" dirty="0">
                <a:latin typeface="Times New Roman"/>
                <a:cs typeface="Calibri"/>
              </a:rPr>
              <a:t>Challenges</a:t>
            </a:r>
          </a:p>
          <a:p>
            <a:pPr lvl="1">
              <a:buFont typeface="Courier New" panose="020B0604020202020204" pitchFamily="34" charset="0"/>
              <a:buChar char="o"/>
            </a:pPr>
            <a:r>
              <a:rPr lang="en-US" sz="1800" dirty="0">
                <a:latin typeface="Times New Roman"/>
                <a:cs typeface="Calibri"/>
              </a:rPr>
              <a:t>Capital Intensive Requires substantial upfront investment to develop technology and bring products to market.</a:t>
            </a:r>
          </a:p>
          <a:p>
            <a:pPr lvl="1">
              <a:buFont typeface="Courier New" panose="020B0604020202020204" pitchFamily="34" charset="0"/>
              <a:buChar char="o"/>
            </a:pPr>
            <a:r>
              <a:rPr lang="en-US" sz="1800" dirty="0">
                <a:latin typeface="Times New Roman"/>
                <a:cs typeface="Calibri"/>
              </a:rPr>
              <a:t>Long Development Cycles Products can take years to develop, test, and commercialize.</a:t>
            </a:r>
          </a:p>
          <a:p>
            <a:pPr lvl="1">
              <a:buFont typeface="Courier New" panose="020B0604020202020204" pitchFamily="34" charset="0"/>
              <a:buChar char="o"/>
            </a:pPr>
            <a:r>
              <a:rPr lang="en-US" sz="1800" dirty="0">
                <a:latin typeface="Times New Roman"/>
                <a:cs typeface="Calibri"/>
              </a:rPr>
              <a:t>Regulatory Hurdles Must comply with industry regulations and standards, which can slow down progress.</a:t>
            </a:r>
          </a:p>
        </p:txBody>
      </p:sp>
      <p:pic>
        <p:nvPicPr>
          <p:cNvPr id="5" name="Picture 4" descr="Electronic circuit board">
            <a:extLst>
              <a:ext uri="{FF2B5EF4-FFF2-40B4-BE49-F238E27FC236}">
                <a16:creationId xmlns:a16="http://schemas.microsoft.com/office/drawing/2014/main" id="{235919E3-C3F1-5343-08F1-C441DE9CCD50}"/>
              </a:ext>
            </a:extLst>
          </p:cNvPr>
          <p:cNvPicPr>
            <a:picLocks noChangeAspect="1"/>
          </p:cNvPicPr>
          <p:nvPr/>
        </p:nvPicPr>
        <p:blipFill rotWithShape="1">
          <a:blip r:embed="rId2"/>
          <a:srcRect l="36425" r="553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565957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4C2D1-C54F-BCE0-F6E8-D92147B3F9C0}"/>
              </a:ext>
            </a:extLst>
          </p:cNvPr>
          <p:cNvSpPr>
            <a:spLocks noGrp="1"/>
          </p:cNvSpPr>
          <p:nvPr>
            <p:ph type="title"/>
          </p:nvPr>
        </p:nvSpPr>
        <p:spPr>
          <a:xfrm>
            <a:off x="838200" y="556995"/>
            <a:ext cx="10515600" cy="1133693"/>
          </a:xfrm>
        </p:spPr>
        <p:txBody>
          <a:bodyPr>
            <a:normAutofit/>
          </a:bodyPr>
          <a:lstStyle/>
          <a:p>
            <a:r>
              <a:rPr lang="en-US" sz="5200" b="1">
                <a:latin typeface="Times New Roman"/>
                <a:cs typeface="Calibri Light"/>
              </a:rPr>
              <a:t>10. FREEMIUM</a:t>
            </a:r>
          </a:p>
        </p:txBody>
      </p:sp>
      <p:graphicFrame>
        <p:nvGraphicFramePr>
          <p:cNvPr id="32" name="Content Placeholder 2">
            <a:extLst>
              <a:ext uri="{FF2B5EF4-FFF2-40B4-BE49-F238E27FC236}">
                <a16:creationId xmlns:a16="http://schemas.microsoft.com/office/drawing/2014/main" id="{1B31D38D-964E-7F38-B285-9AF18B62153C}"/>
              </a:ext>
            </a:extLst>
          </p:cNvPr>
          <p:cNvGraphicFramePr>
            <a:graphicFrameLocks noGrp="1"/>
          </p:cNvGraphicFramePr>
          <p:nvPr>
            <p:ph idx="1"/>
            <p:extLst>
              <p:ext uri="{D42A27DB-BD31-4B8C-83A1-F6EECF244321}">
                <p14:modId xmlns:p14="http://schemas.microsoft.com/office/powerpoint/2010/main" val="1413666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079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74C2D1-C54F-BCE0-F6E8-D92147B3F9C0}"/>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latin typeface="Times New Roman"/>
                <a:cs typeface="Calibri Light"/>
              </a:rPr>
              <a:t>10. FREEMIUM (cont.)</a:t>
            </a:r>
          </a:p>
        </p:txBody>
      </p:sp>
      <p:graphicFrame>
        <p:nvGraphicFramePr>
          <p:cNvPr id="16" name="Content Placeholder 2">
            <a:extLst>
              <a:ext uri="{FF2B5EF4-FFF2-40B4-BE49-F238E27FC236}">
                <a16:creationId xmlns:a16="http://schemas.microsoft.com/office/drawing/2014/main" id="{928206B3-1B21-A383-F508-5ABE4DACBD93}"/>
              </a:ext>
            </a:extLst>
          </p:cNvPr>
          <p:cNvGraphicFramePr>
            <a:graphicFrameLocks/>
          </p:cNvGraphicFramePr>
          <p:nvPr>
            <p:extLst>
              <p:ext uri="{D42A27DB-BD31-4B8C-83A1-F6EECF244321}">
                <p14:modId xmlns:p14="http://schemas.microsoft.com/office/powerpoint/2010/main" val="3280377099"/>
              </p:ext>
            </p:extLst>
          </p:nvPr>
        </p:nvGraphicFramePr>
        <p:xfrm>
          <a:off x="931186" y="207944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3629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4C2D1-C54F-BCE0-F6E8-D92147B3F9C0}"/>
              </a:ext>
            </a:extLst>
          </p:cNvPr>
          <p:cNvSpPr>
            <a:spLocks noGrp="1"/>
          </p:cNvSpPr>
          <p:nvPr>
            <p:ph type="title"/>
          </p:nvPr>
        </p:nvSpPr>
        <p:spPr>
          <a:xfrm>
            <a:off x="1371599" y="294538"/>
            <a:ext cx="9895951" cy="1033669"/>
          </a:xfrm>
        </p:spPr>
        <p:txBody>
          <a:bodyPr>
            <a:normAutofit/>
          </a:bodyPr>
          <a:lstStyle/>
          <a:p>
            <a:r>
              <a:rPr lang="en-US" sz="4000" b="1" dirty="0">
                <a:solidFill>
                  <a:srgbClr val="FFFFFF"/>
                </a:solidFill>
                <a:latin typeface="Times New Roman"/>
                <a:cs typeface="Calibri Light"/>
              </a:rPr>
              <a:t>11. PEER – TO - PEER (P2P)</a:t>
            </a:r>
          </a:p>
        </p:txBody>
      </p:sp>
      <p:sp>
        <p:nvSpPr>
          <p:cNvPr id="3" name="Content Placeholder 2">
            <a:extLst>
              <a:ext uri="{FF2B5EF4-FFF2-40B4-BE49-F238E27FC236}">
                <a16:creationId xmlns:a16="http://schemas.microsoft.com/office/drawing/2014/main" id="{9EBED460-EF24-BDEC-BFF8-4BD429F5DC04}"/>
              </a:ext>
            </a:extLst>
          </p:cNvPr>
          <p:cNvSpPr>
            <a:spLocks noGrp="1"/>
          </p:cNvSpPr>
          <p:nvPr>
            <p:ph idx="1"/>
          </p:nvPr>
        </p:nvSpPr>
        <p:spPr>
          <a:xfrm>
            <a:off x="846082" y="1713853"/>
            <a:ext cx="10420341" cy="4918321"/>
          </a:xfrm>
        </p:spPr>
        <p:txBody>
          <a:bodyPr vert="horz" lIns="91440" tIns="45720" rIns="91440" bIns="45720" rtlCol="0" anchor="ctr">
            <a:noAutofit/>
          </a:bodyPr>
          <a:lstStyle/>
          <a:p>
            <a:r>
              <a:rPr lang="en-US" sz="1800" dirty="0">
                <a:latin typeface="Times New Roman"/>
                <a:cs typeface="Calibri"/>
              </a:rPr>
              <a:t>The Peer-to-Peer (P2P) business model is a decentralized platform where two individuals interact directly with each other to buy, sell, or share goods and services. P2P platforms facilitate transactions by providing a trusted environment, often with features such as user reviews and secure payment systems. This model eliminates the need for intermediaries, allowing users to transact directly with one another (</a:t>
            </a:r>
            <a:r>
              <a:rPr lang="en-US" sz="1800" err="1">
                <a:latin typeface="Times New Roman"/>
                <a:cs typeface="Calibri"/>
              </a:rPr>
              <a:t>Botsman</a:t>
            </a:r>
            <a:r>
              <a:rPr lang="en-US" sz="1800" dirty="0">
                <a:latin typeface="Times New Roman"/>
                <a:cs typeface="Calibri"/>
              </a:rPr>
              <a:t> and Rogers, 2010)</a:t>
            </a:r>
          </a:p>
          <a:p>
            <a:endParaRPr lang="en-US" sz="1800" dirty="0">
              <a:latin typeface="Times New Roman"/>
              <a:ea typeface="+mn-lt"/>
              <a:cs typeface="+mn-lt"/>
            </a:endParaRPr>
          </a:p>
          <a:p>
            <a:r>
              <a:rPr lang="en-US" sz="1800" b="1" dirty="0">
                <a:latin typeface="Times New Roman"/>
                <a:ea typeface="+mn-lt"/>
                <a:cs typeface="+mn-lt"/>
              </a:rPr>
              <a:t>Direct Interaction</a:t>
            </a:r>
            <a:endParaRPr lang="en-US" sz="1800" dirty="0">
              <a:latin typeface="Times New Roman"/>
              <a:cs typeface="Calibri"/>
            </a:endParaRPr>
          </a:p>
          <a:p>
            <a:pPr marL="1085850" lvl="1" indent="-400050">
              <a:buFont typeface="Courier New" panose="020B0604020202020204" pitchFamily="34" charset="0"/>
              <a:buChar char="o"/>
            </a:pPr>
            <a:r>
              <a:rPr lang="en-US" sz="1800" dirty="0">
                <a:latin typeface="Times New Roman"/>
                <a:ea typeface="+mn-lt"/>
                <a:cs typeface="+mn-lt"/>
              </a:rPr>
              <a:t>Facilitates transactions or exchanges between peers without the need for intermediaries like traditional businesses or centralized platforms.</a:t>
            </a:r>
          </a:p>
          <a:p>
            <a:pPr marL="1085850" lvl="1" indent="-400050">
              <a:buFont typeface="Courier New" panose="020B0604020202020204" pitchFamily="34" charset="0"/>
              <a:buChar char="o"/>
            </a:pPr>
            <a:r>
              <a:rPr lang="en-US" sz="1800" dirty="0">
                <a:latin typeface="Times New Roman"/>
                <a:ea typeface="+mn-lt"/>
                <a:cs typeface="+mn-lt"/>
              </a:rPr>
              <a:t>Examples include sharing economy platforms, online marketplaces, and collaborative consumption services.</a:t>
            </a:r>
            <a:endParaRPr lang="en-US" sz="1800" dirty="0">
              <a:latin typeface="Times New Roman"/>
              <a:cs typeface="Calibri"/>
            </a:endParaRPr>
          </a:p>
          <a:p>
            <a:pPr marL="1085850" lvl="1" indent="-400050">
              <a:buFont typeface="Courier New" panose="020B0604020202020204" pitchFamily="34" charset="0"/>
              <a:buChar char="o"/>
            </a:pPr>
            <a:endParaRPr lang="en-US" sz="1800" dirty="0">
              <a:latin typeface="Times New Roman"/>
              <a:ea typeface="+mn-lt"/>
              <a:cs typeface="+mn-lt"/>
            </a:endParaRPr>
          </a:p>
          <a:p>
            <a:r>
              <a:rPr lang="en-US" sz="1800" b="1" dirty="0">
                <a:latin typeface="Times New Roman"/>
                <a:ea typeface="+mn-lt"/>
                <a:cs typeface="+mn-lt"/>
              </a:rPr>
              <a:t>Platform Facilitation</a:t>
            </a:r>
            <a:endParaRPr lang="en-US" sz="1800" dirty="0">
              <a:latin typeface="Times New Roman"/>
              <a:cs typeface="Calibri"/>
            </a:endParaRPr>
          </a:p>
          <a:p>
            <a:pPr marL="1085850" lvl="1" indent="-400050">
              <a:buFont typeface="Courier New" panose="020B0604020202020204" pitchFamily="34" charset="0"/>
              <a:buChar char="o"/>
            </a:pPr>
            <a:r>
              <a:rPr lang="en-US" sz="1800" dirty="0">
                <a:latin typeface="Times New Roman"/>
                <a:ea typeface="+mn-lt"/>
                <a:cs typeface="+mn-lt"/>
              </a:rPr>
              <a:t>P2P platforms provide the infrastructure and tools for peers to connect, transact, and communicate securely.</a:t>
            </a:r>
          </a:p>
          <a:p>
            <a:pPr marL="1085850" lvl="1" indent="-400050">
              <a:buFont typeface="Courier New" panose="020B0604020202020204" pitchFamily="34" charset="0"/>
              <a:buChar char="o"/>
            </a:pPr>
            <a:r>
              <a:rPr lang="en-US" sz="1800" dirty="0">
                <a:latin typeface="Times New Roman"/>
                <a:ea typeface="+mn-lt"/>
                <a:cs typeface="+mn-lt"/>
              </a:rPr>
              <a:t>Platforms often earn revenue through transaction fees, subscriptions, or advertising.</a:t>
            </a:r>
            <a:endParaRPr lang="en-US" sz="1800" dirty="0">
              <a:latin typeface="Times New Roman"/>
              <a:cs typeface="Calibri"/>
            </a:endParaRPr>
          </a:p>
        </p:txBody>
      </p:sp>
    </p:spTree>
    <p:extLst>
      <p:ext uri="{BB962C8B-B14F-4D97-AF65-F5344CB8AC3E}">
        <p14:creationId xmlns:p14="http://schemas.microsoft.com/office/powerpoint/2010/main" val="1120795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4C2D1-C54F-BCE0-F6E8-D92147B3F9C0}"/>
              </a:ext>
            </a:extLst>
          </p:cNvPr>
          <p:cNvSpPr>
            <a:spLocks noGrp="1"/>
          </p:cNvSpPr>
          <p:nvPr>
            <p:ph type="title"/>
          </p:nvPr>
        </p:nvSpPr>
        <p:spPr>
          <a:xfrm>
            <a:off x="3063" y="403230"/>
            <a:ext cx="4298889" cy="2277764"/>
          </a:xfrm>
        </p:spPr>
        <p:txBody>
          <a:bodyPr>
            <a:normAutofit/>
          </a:bodyPr>
          <a:lstStyle/>
          <a:p>
            <a:pPr algn="ctr"/>
            <a:r>
              <a:rPr lang="en-US" sz="2800" b="1" dirty="0">
                <a:latin typeface="Times New Roman"/>
                <a:cs typeface="Calibri Light"/>
              </a:rPr>
              <a:t>11. PEER – TO - PEER (P2P) </a:t>
            </a:r>
            <a:br>
              <a:rPr lang="en-US" sz="2800" b="1" dirty="0">
                <a:latin typeface="Times New Roman"/>
                <a:cs typeface="Calibri Light"/>
              </a:rPr>
            </a:br>
            <a:r>
              <a:rPr lang="en-US" sz="2800" b="1" dirty="0">
                <a:latin typeface="Times New Roman"/>
                <a:cs typeface="Calibri Light"/>
              </a:rPr>
              <a:t>(cont.)</a:t>
            </a:r>
          </a:p>
        </p:txBody>
      </p:sp>
      <p:pic>
        <p:nvPicPr>
          <p:cNvPr id="5" name="Picture 4" descr="A hand holding a cell phone&#10;&#10;Description automatically generated">
            <a:extLst>
              <a:ext uri="{FF2B5EF4-FFF2-40B4-BE49-F238E27FC236}">
                <a16:creationId xmlns:a16="http://schemas.microsoft.com/office/drawing/2014/main" id="{576D8854-FDB0-A390-5811-137E31726923}"/>
              </a:ext>
            </a:extLst>
          </p:cNvPr>
          <p:cNvPicPr>
            <a:picLocks noChangeAspect="1"/>
          </p:cNvPicPr>
          <p:nvPr/>
        </p:nvPicPr>
        <p:blipFill rotWithShape="1">
          <a:blip r:embed="rId2"/>
          <a:srcRect l="12907" r="14511"/>
          <a:stretch/>
        </p:blipFill>
        <p:spPr>
          <a:xfrm>
            <a:off x="-1" y="3184849"/>
            <a:ext cx="4317491" cy="3673153"/>
          </a:xfrm>
          <a:prstGeom prst="rect">
            <a:avLst/>
          </a:prstGeom>
        </p:spPr>
      </p:pic>
      <p:sp>
        <p:nvSpPr>
          <p:cNvPr id="25" name="Rectangle 24">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BED460-EF24-BDEC-BFF8-4BD429F5DC04}"/>
              </a:ext>
            </a:extLst>
          </p:cNvPr>
          <p:cNvSpPr>
            <a:spLocks noGrp="1"/>
          </p:cNvSpPr>
          <p:nvPr>
            <p:ph idx="1"/>
          </p:nvPr>
        </p:nvSpPr>
        <p:spPr>
          <a:xfrm>
            <a:off x="4907921" y="397565"/>
            <a:ext cx="3378708" cy="5715383"/>
          </a:xfrm>
        </p:spPr>
        <p:txBody>
          <a:bodyPr vert="horz" lIns="91440" tIns="45720" rIns="91440" bIns="45720" rtlCol="0" anchor="ctr">
            <a:normAutofit/>
          </a:bodyPr>
          <a:lstStyle/>
          <a:p>
            <a:pPr marL="0" indent="0">
              <a:buNone/>
            </a:pPr>
            <a:r>
              <a:rPr lang="en-US" sz="2000" dirty="0">
                <a:latin typeface="Times New Roman"/>
                <a:cs typeface="Calibri"/>
              </a:rPr>
              <a:t>Successful</a:t>
            </a:r>
            <a:r>
              <a:rPr lang="en-US" sz="2000" dirty="0">
                <a:latin typeface="Times New Roman"/>
                <a:ea typeface="+mn-lt"/>
                <a:cs typeface="+mn-lt"/>
              </a:rPr>
              <a:t> Examples</a:t>
            </a:r>
            <a:endParaRPr lang="en-US" sz="2000" dirty="0">
              <a:latin typeface="Times New Roman"/>
              <a:cs typeface="Calibri"/>
            </a:endParaRPr>
          </a:p>
          <a:p>
            <a:r>
              <a:rPr lang="en-US" sz="2000" dirty="0">
                <a:latin typeface="Times New Roman"/>
                <a:ea typeface="+mn-lt"/>
                <a:cs typeface="+mn-lt"/>
              </a:rPr>
              <a:t>Airbnb Allows </a:t>
            </a:r>
            <a:r>
              <a:rPr lang="en-US" sz="2000" dirty="0">
                <a:latin typeface="Times New Roman"/>
                <a:cs typeface="Calibri"/>
              </a:rPr>
              <a:t>individuals to rent out their homes or properties to travelers, creating a decentralized hospitality marketplace.</a:t>
            </a:r>
          </a:p>
          <a:p>
            <a:r>
              <a:rPr lang="en-US" sz="2000" dirty="0">
                <a:latin typeface="Times New Roman"/>
                <a:ea typeface="+mn-lt"/>
                <a:cs typeface="+mn-lt"/>
              </a:rPr>
              <a:t>Uber Connects riders with drivers for on-demand transportation services, leveraging a peer-to-peer model for ride-sharing.</a:t>
            </a:r>
            <a:endParaRPr lang="en-US" sz="2000" dirty="0">
              <a:latin typeface="Times New Roman"/>
              <a:cs typeface="Times New Roman"/>
            </a:endParaRPr>
          </a:p>
        </p:txBody>
      </p:sp>
      <p:pic>
        <p:nvPicPr>
          <p:cNvPr id="4" name="Picture 3" descr="A tv on a stand in a room&#10;&#10;Description automatically generated">
            <a:extLst>
              <a:ext uri="{FF2B5EF4-FFF2-40B4-BE49-F238E27FC236}">
                <a16:creationId xmlns:a16="http://schemas.microsoft.com/office/drawing/2014/main" id="{13CEFA31-5B8D-8996-65F7-8E8C1A0BA266}"/>
              </a:ext>
            </a:extLst>
          </p:cNvPr>
          <p:cNvPicPr>
            <a:picLocks noChangeAspect="1"/>
          </p:cNvPicPr>
          <p:nvPr/>
        </p:nvPicPr>
        <p:blipFill rotWithShape="1">
          <a:blip r:embed="rId3"/>
          <a:srcRect r="-1" b="9820"/>
          <a:stretch/>
        </p:blipFill>
        <p:spPr>
          <a:xfrm>
            <a:off x="8807838" y="-6"/>
            <a:ext cx="3384162" cy="6858002"/>
          </a:xfrm>
          <a:prstGeom prst="rect">
            <a:avLst/>
          </a:prstGeom>
        </p:spPr>
      </p:pic>
      <p:sp>
        <p:nvSpPr>
          <p:cNvPr id="29" name="Rectangle 28">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509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FCBA134-9932-4625-92F2-ADE52ACE1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8B28E4E-0110-46E1-92BB-3DB2BAA5E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6095998" cy="1613646"/>
          </a:xfrm>
          <a:custGeom>
            <a:avLst/>
            <a:gdLst>
              <a:gd name="connsiteX0" fmla="*/ 0 w 7868507"/>
              <a:gd name="connsiteY0" fmla="*/ 0 h 1682351"/>
              <a:gd name="connsiteX1" fmla="*/ 7868507 w 7868507"/>
              <a:gd name="connsiteY1" fmla="*/ 0 h 1682351"/>
              <a:gd name="connsiteX2" fmla="*/ 7865866 w 7868507"/>
              <a:gd name="connsiteY2" fmla="*/ 1824 h 1682351"/>
              <a:gd name="connsiteX3" fmla="*/ 7837561 w 7868507"/>
              <a:gd name="connsiteY3" fmla="*/ 21679 h 1682351"/>
              <a:gd name="connsiteX4" fmla="*/ 7769454 w 7868507"/>
              <a:gd name="connsiteY4" fmla="*/ 43813 h 1682351"/>
              <a:gd name="connsiteX5" fmla="*/ 7695485 w 7868507"/>
              <a:gd name="connsiteY5" fmla="*/ 61050 h 1682351"/>
              <a:gd name="connsiteX6" fmla="*/ 7662356 w 7868507"/>
              <a:gd name="connsiteY6" fmla="*/ 73131 h 1682351"/>
              <a:gd name="connsiteX7" fmla="*/ 7602203 w 7868507"/>
              <a:gd name="connsiteY7" fmla="*/ 99894 h 1682351"/>
              <a:gd name="connsiteX8" fmla="*/ 7533256 w 7868507"/>
              <a:gd name="connsiteY8" fmla="*/ 141638 h 1682351"/>
              <a:gd name="connsiteX9" fmla="*/ 7516926 w 7868507"/>
              <a:gd name="connsiteY9" fmla="*/ 165418 h 1682351"/>
              <a:gd name="connsiteX10" fmla="*/ 7488994 w 7868507"/>
              <a:gd name="connsiteY10" fmla="*/ 178287 h 1682351"/>
              <a:gd name="connsiteX11" fmla="*/ 7478335 w 7868507"/>
              <a:gd name="connsiteY11" fmla="*/ 185700 h 1682351"/>
              <a:gd name="connsiteX12" fmla="*/ 7458526 w 7868507"/>
              <a:gd name="connsiteY12" fmla="*/ 189157 h 1682351"/>
              <a:gd name="connsiteX13" fmla="*/ 7419554 w 7868507"/>
              <a:gd name="connsiteY13" fmla="*/ 192546 h 1682351"/>
              <a:gd name="connsiteX14" fmla="*/ 7347574 w 7868507"/>
              <a:gd name="connsiteY14" fmla="*/ 213028 h 1682351"/>
              <a:gd name="connsiteX15" fmla="*/ 7205646 w 7868507"/>
              <a:gd name="connsiteY15" fmla="*/ 228570 h 1682351"/>
              <a:gd name="connsiteX16" fmla="*/ 7132082 w 7868507"/>
              <a:gd name="connsiteY16" fmla="*/ 240066 h 1682351"/>
              <a:gd name="connsiteX17" fmla="*/ 7026584 w 7868507"/>
              <a:gd name="connsiteY17" fmla="*/ 249305 h 1682351"/>
              <a:gd name="connsiteX18" fmla="*/ 6949796 w 7868507"/>
              <a:gd name="connsiteY18" fmla="*/ 259619 h 1682351"/>
              <a:gd name="connsiteX19" fmla="*/ 6850243 w 7868507"/>
              <a:gd name="connsiteY19" fmla="*/ 278486 h 1682351"/>
              <a:gd name="connsiteX20" fmla="*/ 6848972 w 7868507"/>
              <a:gd name="connsiteY20" fmla="*/ 279419 h 1682351"/>
              <a:gd name="connsiteX21" fmla="*/ 6833720 w 7868507"/>
              <a:gd name="connsiteY21" fmla="*/ 281340 h 1682351"/>
              <a:gd name="connsiteX22" fmla="*/ 6796601 w 7868507"/>
              <a:gd name="connsiteY22" fmla="*/ 279778 h 1682351"/>
              <a:gd name="connsiteX23" fmla="*/ 6793249 w 7868507"/>
              <a:gd name="connsiteY23" fmla="*/ 281365 h 1682351"/>
              <a:gd name="connsiteX24" fmla="*/ 6761214 w 7868507"/>
              <a:gd name="connsiteY24" fmla="*/ 283216 h 1682351"/>
              <a:gd name="connsiteX25" fmla="*/ 6761137 w 7868507"/>
              <a:gd name="connsiteY25" fmla="*/ 284040 h 1682351"/>
              <a:gd name="connsiteX26" fmla="*/ 6753708 w 7868507"/>
              <a:gd name="connsiteY26" fmla="*/ 288053 h 1682351"/>
              <a:gd name="connsiteX27" fmla="*/ 6738673 w 7868507"/>
              <a:gd name="connsiteY27" fmla="*/ 293899 h 1682351"/>
              <a:gd name="connsiteX28" fmla="*/ 6675177 w 7868507"/>
              <a:gd name="connsiteY28" fmla="*/ 319284 h 1682351"/>
              <a:gd name="connsiteX29" fmla="*/ 6668648 w 7868507"/>
              <a:gd name="connsiteY29" fmla="*/ 320128 h 1682351"/>
              <a:gd name="connsiteX30" fmla="*/ 6668596 w 7868507"/>
              <a:gd name="connsiteY30" fmla="*/ 320325 h 1682351"/>
              <a:gd name="connsiteX31" fmla="*/ 6661861 w 7868507"/>
              <a:gd name="connsiteY31" fmla="*/ 321574 h 1682351"/>
              <a:gd name="connsiteX32" fmla="*/ 6644079 w 7868507"/>
              <a:gd name="connsiteY32" fmla="*/ 323301 h 1682351"/>
              <a:gd name="connsiteX33" fmla="*/ 6640227 w 7868507"/>
              <a:gd name="connsiteY33" fmla="*/ 325063 h 1682351"/>
              <a:gd name="connsiteX34" fmla="*/ 6639422 w 7868507"/>
              <a:gd name="connsiteY34" fmla="*/ 327491 h 1682351"/>
              <a:gd name="connsiteX35" fmla="*/ 6617073 w 7868507"/>
              <a:gd name="connsiteY35" fmla="*/ 336554 h 1682351"/>
              <a:gd name="connsiteX36" fmla="*/ 6565938 w 7868507"/>
              <a:gd name="connsiteY36" fmla="*/ 354459 h 1682351"/>
              <a:gd name="connsiteX37" fmla="*/ 6506395 w 7868507"/>
              <a:gd name="connsiteY37" fmla="*/ 372715 h 1682351"/>
              <a:gd name="connsiteX38" fmla="*/ 6366803 w 7868507"/>
              <a:gd name="connsiteY38" fmla="*/ 421832 h 1682351"/>
              <a:gd name="connsiteX39" fmla="*/ 6245343 w 7868507"/>
              <a:gd name="connsiteY39" fmla="*/ 435559 h 1682351"/>
              <a:gd name="connsiteX40" fmla="*/ 6186762 w 7868507"/>
              <a:gd name="connsiteY40" fmla="*/ 449329 h 1682351"/>
              <a:gd name="connsiteX41" fmla="*/ 6151870 w 7868507"/>
              <a:gd name="connsiteY41" fmla="*/ 456667 h 1682351"/>
              <a:gd name="connsiteX42" fmla="*/ 6094791 w 7868507"/>
              <a:gd name="connsiteY42" fmla="*/ 467108 h 1682351"/>
              <a:gd name="connsiteX43" fmla="*/ 6094387 w 7868507"/>
              <a:gd name="connsiteY43" fmla="*/ 469288 h 1682351"/>
              <a:gd name="connsiteX44" fmla="*/ 6088888 w 7868507"/>
              <a:gd name="connsiteY44" fmla="*/ 472662 h 1682351"/>
              <a:gd name="connsiteX45" fmla="*/ 6079322 w 7868507"/>
              <a:gd name="connsiteY45" fmla="*/ 480342 h 1682351"/>
              <a:gd name="connsiteX46" fmla="*/ 6060058 w 7868507"/>
              <a:gd name="connsiteY46" fmla="*/ 490885 h 1682351"/>
              <a:gd name="connsiteX47" fmla="*/ 6059271 w 7868507"/>
              <a:gd name="connsiteY47" fmla="*/ 490563 h 1682351"/>
              <a:gd name="connsiteX48" fmla="*/ 6052214 w 7868507"/>
              <a:gd name="connsiteY48" fmla="*/ 491388 h 1682351"/>
              <a:gd name="connsiteX49" fmla="*/ 6004898 w 7868507"/>
              <a:gd name="connsiteY49" fmla="*/ 494385 h 1682351"/>
              <a:gd name="connsiteX50" fmla="*/ 5987859 w 7868507"/>
              <a:gd name="connsiteY50" fmla="*/ 504838 h 1682351"/>
              <a:gd name="connsiteX51" fmla="*/ 5984113 w 7868507"/>
              <a:gd name="connsiteY51" fmla="*/ 506697 h 1682351"/>
              <a:gd name="connsiteX52" fmla="*/ 5983909 w 7868507"/>
              <a:gd name="connsiteY52" fmla="*/ 506630 h 1682351"/>
              <a:gd name="connsiteX53" fmla="*/ 5979696 w 7868507"/>
              <a:gd name="connsiteY53" fmla="*/ 508387 h 1682351"/>
              <a:gd name="connsiteX54" fmla="*/ 5931986 w 7868507"/>
              <a:gd name="connsiteY54" fmla="*/ 510495 h 1682351"/>
              <a:gd name="connsiteX55" fmla="*/ 5873354 w 7868507"/>
              <a:gd name="connsiteY55" fmla="*/ 520717 h 1682351"/>
              <a:gd name="connsiteX56" fmla="*/ 5843006 w 7868507"/>
              <a:gd name="connsiteY56" fmla="*/ 525739 h 1682351"/>
              <a:gd name="connsiteX57" fmla="*/ 5825737 w 7868507"/>
              <a:gd name="connsiteY57" fmla="*/ 530029 h 1682351"/>
              <a:gd name="connsiteX58" fmla="*/ 5812271 w 7868507"/>
              <a:gd name="connsiteY58" fmla="*/ 536366 h 1682351"/>
              <a:gd name="connsiteX59" fmla="*/ 5683965 w 7868507"/>
              <a:gd name="connsiteY59" fmla="*/ 605660 h 1682351"/>
              <a:gd name="connsiteX60" fmla="*/ 5572324 w 7868507"/>
              <a:gd name="connsiteY60" fmla="*/ 625027 h 1682351"/>
              <a:gd name="connsiteX61" fmla="*/ 5556903 w 7868507"/>
              <a:gd name="connsiteY61" fmla="*/ 628786 h 1682351"/>
              <a:gd name="connsiteX62" fmla="*/ 5553544 w 7868507"/>
              <a:gd name="connsiteY62" fmla="*/ 627847 h 1682351"/>
              <a:gd name="connsiteX63" fmla="*/ 5526889 w 7868507"/>
              <a:gd name="connsiteY63" fmla="*/ 632098 h 1682351"/>
              <a:gd name="connsiteX64" fmla="*/ 5521078 w 7868507"/>
              <a:gd name="connsiteY64" fmla="*/ 637584 h 1682351"/>
              <a:gd name="connsiteX65" fmla="*/ 5512534 w 7868507"/>
              <a:gd name="connsiteY65" fmla="*/ 637267 h 1682351"/>
              <a:gd name="connsiteX66" fmla="*/ 5474353 w 7868507"/>
              <a:gd name="connsiteY66" fmla="*/ 648039 h 1682351"/>
              <a:gd name="connsiteX67" fmla="*/ 5470584 w 7868507"/>
              <a:gd name="connsiteY67" fmla="*/ 648039 h 1682351"/>
              <a:gd name="connsiteX68" fmla="*/ 5467496 w 7868507"/>
              <a:gd name="connsiteY68" fmla="*/ 650003 h 1682351"/>
              <a:gd name="connsiteX69" fmla="*/ 5462885 w 7868507"/>
              <a:gd name="connsiteY69" fmla="*/ 649269 h 1682351"/>
              <a:gd name="connsiteX70" fmla="*/ 5461190 w 7868507"/>
              <a:gd name="connsiteY70" fmla="*/ 650833 h 1682351"/>
              <a:gd name="connsiteX71" fmla="*/ 5438256 w 7868507"/>
              <a:gd name="connsiteY71" fmla="*/ 650162 h 1682351"/>
              <a:gd name="connsiteX72" fmla="*/ 5425515 w 7868507"/>
              <a:gd name="connsiteY72" fmla="*/ 650724 h 1682351"/>
              <a:gd name="connsiteX73" fmla="*/ 5399851 w 7868507"/>
              <a:gd name="connsiteY73" fmla="*/ 648648 h 1682351"/>
              <a:gd name="connsiteX74" fmla="*/ 5395578 w 7868507"/>
              <a:gd name="connsiteY74" fmla="*/ 651245 h 1682351"/>
              <a:gd name="connsiteX75" fmla="*/ 5357693 w 7868507"/>
              <a:gd name="connsiteY75" fmla="*/ 652764 h 1682351"/>
              <a:gd name="connsiteX76" fmla="*/ 5357422 w 7868507"/>
              <a:gd name="connsiteY76" fmla="*/ 654203 h 1682351"/>
              <a:gd name="connsiteX77" fmla="*/ 5347920 w 7868507"/>
              <a:gd name="connsiteY77" fmla="*/ 660769 h 1682351"/>
              <a:gd name="connsiteX78" fmla="*/ 5344829 w 7868507"/>
              <a:gd name="connsiteY78" fmla="*/ 661019 h 1682351"/>
              <a:gd name="connsiteX79" fmla="*/ 5285263 w 7868507"/>
              <a:gd name="connsiteY79" fmla="*/ 671313 h 1682351"/>
              <a:gd name="connsiteX80" fmla="*/ 5264305 w 7868507"/>
              <a:gd name="connsiteY80" fmla="*/ 677803 h 1682351"/>
              <a:gd name="connsiteX81" fmla="*/ 5229182 w 7868507"/>
              <a:gd name="connsiteY81" fmla="*/ 688503 h 1682351"/>
              <a:gd name="connsiteX82" fmla="*/ 5203382 w 7868507"/>
              <a:gd name="connsiteY82" fmla="*/ 703484 h 1682351"/>
              <a:gd name="connsiteX83" fmla="*/ 5173833 w 7868507"/>
              <a:gd name="connsiteY83" fmla="*/ 709660 h 1682351"/>
              <a:gd name="connsiteX84" fmla="*/ 5166382 w 7868507"/>
              <a:gd name="connsiteY84" fmla="*/ 702062 h 1682351"/>
              <a:gd name="connsiteX85" fmla="*/ 5142858 w 7868507"/>
              <a:gd name="connsiteY85" fmla="*/ 702153 h 1682351"/>
              <a:gd name="connsiteX86" fmla="*/ 5134964 w 7868507"/>
              <a:gd name="connsiteY86" fmla="*/ 711602 h 1682351"/>
              <a:gd name="connsiteX87" fmla="*/ 5087368 w 7868507"/>
              <a:gd name="connsiteY87" fmla="*/ 727066 h 1682351"/>
              <a:gd name="connsiteX88" fmla="*/ 5059763 w 7868507"/>
              <a:gd name="connsiteY88" fmla="*/ 733651 h 1682351"/>
              <a:gd name="connsiteX89" fmla="*/ 5023240 w 7868507"/>
              <a:gd name="connsiteY89" fmla="*/ 742299 h 1682351"/>
              <a:gd name="connsiteX90" fmla="*/ 5007406 w 7868507"/>
              <a:gd name="connsiteY90" fmla="*/ 747156 h 1682351"/>
              <a:gd name="connsiteX91" fmla="*/ 4995851 w 7868507"/>
              <a:gd name="connsiteY91" fmla="*/ 746560 h 1682351"/>
              <a:gd name="connsiteX92" fmla="*/ 4983107 w 7868507"/>
              <a:gd name="connsiteY92" fmla="*/ 748274 h 1682351"/>
              <a:gd name="connsiteX93" fmla="*/ 4973068 w 7868507"/>
              <a:gd name="connsiteY93" fmla="*/ 750600 h 1682351"/>
              <a:gd name="connsiteX94" fmla="*/ 4967642 w 7868507"/>
              <a:gd name="connsiteY94" fmla="*/ 756164 h 1682351"/>
              <a:gd name="connsiteX95" fmla="*/ 4958938 w 7868507"/>
              <a:gd name="connsiteY95" fmla="*/ 756308 h 1682351"/>
              <a:gd name="connsiteX96" fmla="*/ 4949594 w 7868507"/>
              <a:gd name="connsiteY96" fmla="*/ 761504 h 1682351"/>
              <a:gd name="connsiteX97" fmla="*/ 4947761 w 7868507"/>
              <a:gd name="connsiteY97" fmla="*/ 759559 h 1682351"/>
              <a:gd name="connsiteX98" fmla="*/ 4939683 w 7868507"/>
              <a:gd name="connsiteY98" fmla="*/ 757589 h 1682351"/>
              <a:gd name="connsiteX99" fmla="*/ 4905733 w 7868507"/>
              <a:gd name="connsiteY99" fmla="*/ 776774 h 1682351"/>
              <a:gd name="connsiteX100" fmla="*/ 4885524 w 7868507"/>
              <a:gd name="connsiteY100" fmla="*/ 784914 h 1682351"/>
              <a:gd name="connsiteX101" fmla="*/ 4884537 w 7868507"/>
              <a:gd name="connsiteY101" fmla="*/ 786309 h 1682351"/>
              <a:gd name="connsiteX102" fmla="*/ 4863207 w 7868507"/>
              <a:gd name="connsiteY102" fmla="*/ 792997 h 1682351"/>
              <a:gd name="connsiteX103" fmla="*/ 4857388 w 7868507"/>
              <a:gd name="connsiteY103" fmla="*/ 798678 h 1682351"/>
              <a:gd name="connsiteX104" fmla="*/ 4816499 w 7868507"/>
              <a:gd name="connsiteY104" fmla="*/ 818246 h 1682351"/>
              <a:gd name="connsiteX105" fmla="*/ 4805033 w 7868507"/>
              <a:gd name="connsiteY105" fmla="*/ 823877 h 1682351"/>
              <a:gd name="connsiteX106" fmla="*/ 4794341 w 7868507"/>
              <a:gd name="connsiteY106" fmla="*/ 824641 h 1682351"/>
              <a:gd name="connsiteX107" fmla="*/ 4791139 w 7868507"/>
              <a:gd name="connsiteY107" fmla="*/ 821265 h 1682351"/>
              <a:gd name="connsiteX108" fmla="*/ 4784697 w 7868507"/>
              <a:gd name="connsiteY108" fmla="*/ 823709 h 1682351"/>
              <a:gd name="connsiteX109" fmla="*/ 4782810 w 7868507"/>
              <a:gd name="connsiteY109" fmla="*/ 823507 h 1682351"/>
              <a:gd name="connsiteX110" fmla="*/ 4772164 w 7868507"/>
              <a:gd name="connsiteY110" fmla="*/ 823203 h 1682351"/>
              <a:gd name="connsiteX111" fmla="*/ 4753756 w 7868507"/>
              <a:gd name="connsiteY111" fmla="*/ 843711 h 1682351"/>
              <a:gd name="connsiteX112" fmla="*/ 4727551 w 7868507"/>
              <a:gd name="connsiteY112" fmla="*/ 851537 h 1682351"/>
              <a:gd name="connsiteX113" fmla="*/ 4631760 w 7868507"/>
              <a:gd name="connsiteY113" fmla="*/ 932126 h 1682351"/>
              <a:gd name="connsiteX114" fmla="*/ 4584082 w 7868507"/>
              <a:gd name="connsiteY114" fmla="*/ 949940 h 1682351"/>
              <a:gd name="connsiteX115" fmla="*/ 4523312 w 7868507"/>
              <a:gd name="connsiteY115" fmla="*/ 974005 h 1682351"/>
              <a:gd name="connsiteX116" fmla="*/ 4463504 w 7868507"/>
              <a:gd name="connsiteY116" fmla="*/ 996548 h 1682351"/>
              <a:gd name="connsiteX117" fmla="*/ 4452680 w 7868507"/>
              <a:gd name="connsiteY117" fmla="*/ 1008042 h 1682351"/>
              <a:gd name="connsiteX118" fmla="*/ 4445284 w 7868507"/>
              <a:gd name="connsiteY118" fmla="*/ 1009976 h 1682351"/>
              <a:gd name="connsiteX119" fmla="*/ 4407084 w 7868507"/>
              <a:gd name="connsiteY119" fmla="*/ 1025274 h 1682351"/>
              <a:gd name="connsiteX120" fmla="*/ 4398766 w 7868507"/>
              <a:gd name="connsiteY120" fmla="*/ 1022420 h 1682351"/>
              <a:gd name="connsiteX121" fmla="*/ 4397057 w 7868507"/>
              <a:gd name="connsiteY121" fmla="*/ 1020283 h 1682351"/>
              <a:gd name="connsiteX122" fmla="*/ 4386552 w 7868507"/>
              <a:gd name="connsiteY122" fmla="*/ 1024409 h 1682351"/>
              <a:gd name="connsiteX123" fmla="*/ 4377324 w 7868507"/>
              <a:gd name="connsiteY123" fmla="*/ 1023587 h 1682351"/>
              <a:gd name="connsiteX124" fmla="*/ 4370923 w 7868507"/>
              <a:gd name="connsiteY124" fmla="*/ 1028513 h 1682351"/>
              <a:gd name="connsiteX125" fmla="*/ 4360023 w 7868507"/>
              <a:gd name="connsiteY125" fmla="*/ 1029711 h 1682351"/>
              <a:gd name="connsiteX126" fmla="*/ 4346335 w 7868507"/>
              <a:gd name="connsiteY126" fmla="*/ 1029999 h 1682351"/>
              <a:gd name="connsiteX127" fmla="*/ 4334175 w 7868507"/>
              <a:gd name="connsiteY127" fmla="*/ 1028124 h 1682351"/>
              <a:gd name="connsiteX128" fmla="*/ 4316842 w 7868507"/>
              <a:gd name="connsiteY128" fmla="*/ 1031192 h 1682351"/>
              <a:gd name="connsiteX129" fmla="*/ 4277163 w 7868507"/>
              <a:gd name="connsiteY129" fmla="*/ 1035732 h 1682351"/>
              <a:gd name="connsiteX130" fmla="*/ 4247171 w 7868507"/>
              <a:gd name="connsiteY130" fmla="*/ 1039212 h 1682351"/>
              <a:gd name="connsiteX131" fmla="*/ 4194968 w 7868507"/>
              <a:gd name="connsiteY131" fmla="*/ 1049296 h 1682351"/>
              <a:gd name="connsiteX132" fmla="*/ 4185496 w 7868507"/>
              <a:gd name="connsiteY132" fmla="*/ 1057811 h 1682351"/>
              <a:gd name="connsiteX133" fmla="*/ 4160588 w 7868507"/>
              <a:gd name="connsiteY133" fmla="*/ 1055289 h 1682351"/>
              <a:gd name="connsiteX134" fmla="*/ 4153601 w 7868507"/>
              <a:gd name="connsiteY134" fmla="*/ 1046911 h 1682351"/>
              <a:gd name="connsiteX135" fmla="*/ 4121597 w 7868507"/>
              <a:gd name="connsiteY135" fmla="*/ 1049768 h 1682351"/>
              <a:gd name="connsiteX136" fmla="*/ 4092519 w 7868507"/>
              <a:gd name="connsiteY136" fmla="*/ 1061793 h 1682351"/>
              <a:gd name="connsiteX137" fmla="*/ 4054082 w 7868507"/>
              <a:gd name="connsiteY137" fmla="*/ 1068526 h 1682351"/>
              <a:gd name="connsiteX138" fmla="*/ 4031133 w 7868507"/>
              <a:gd name="connsiteY138" fmla="*/ 1072650 h 1682351"/>
              <a:gd name="connsiteX139" fmla="*/ 3966873 w 7868507"/>
              <a:gd name="connsiteY139" fmla="*/ 1076267 h 1682351"/>
              <a:gd name="connsiteX140" fmla="*/ 3963573 w 7868507"/>
              <a:gd name="connsiteY140" fmla="*/ 1076172 h 1682351"/>
              <a:gd name="connsiteX141" fmla="*/ 3952740 w 7868507"/>
              <a:gd name="connsiteY141" fmla="*/ 1081643 h 1682351"/>
              <a:gd name="connsiteX142" fmla="*/ 3952284 w 7868507"/>
              <a:gd name="connsiteY142" fmla="*/ 1083043 h 1682351"/>
              <a:gd name="connsiteX143" fmla="*/ 3912008 w 7868507"/>
              <a:gd name="connsiteY143" fmla="*/ 1080346 h 1682351"/>
              <a:gd name="connsiteX144" fmla="*/ 3907178 w 7868507"/>
              <a:gd name="connsiteY144" fmla="*/ 1082452 h 1682351"/>
              <a:gd name="connsiteX145" fmla="*/ 3880262 w 7868507"/>
              <a:gd name="connsiteY145" fmla="*/ 1077541 h 1682351"/>
              <a:gd name="connsiteX146" fmla="*/ 3866711 w 7868507"/>
              <a:gd name="connsiteY146" fmla="*/ 1076684 h 1682351"/>
              <a:gd name="connsiteX147" fmla="*/ 3842517 w 7868507"/>
              <a:gd name="connsiteY147" fmla="*/ 1073470 h 1682351"/>
              <a:gd name="connsiteX148" fmla="*/ 3840538 w 7868507"/>
              <a:gd name="connsiteY148" fmla="*/ 1074837 h 1682351"/>
              <a:gd name="connsiteX149" fmla="*/ 3835745 w 7868507"/>
              <a:gd name="connsiteY149" fmla="*/ 1073596 h 1682351"/>
              <a:gd name="connsiteX150" fmla="*/ 3832245 w 7868507"/>
              <a:gd name="connsiteY150" fmla="*/ 1075205 h 1682351"/>
              <a:gd name="connsiteX151" fmla="*/ 3828256 w 7868507"/>
              <a:gd name="connsiteY151" fmla="*/ 1074786 h 1682351"/>
              <a:gd name="connsiteX152" fmla="*/ 3786574 w 7868507"/>
              <a:gd name="connsiteY152" fmla="*/ 1081253 h 1682351"/>
              <a:gd name="connsiteX153" fmla="*/ 3777568 w 7868507"/>
              <a:gd name="connsiteY153" fmla="*/ 1079989 h 1682351"/>
              <a:gd name="connsiteX154" fmla="*/ 3770769 w 7868507"/>
              <a:gd name="connsiteY154" fmla="*/ 1084796 h 1682351"/>
              <a:gd name="connsiteX155" fmla="*/ 3742056 w 7868507"/>
              <a:gd name="connsiteY155" fmla="*/ 1086062 h 1682351"/>
              <a:gd name="connsiteX156" fmla="*/ 3732135 w 7868507"/>
              <a:gd name="connsiteY156" fmla="*/ 1082300 h 1682351"/>
              <a:gd name="connsiteX157" fmla="*/ 3722961 w 7868507"/>
              <a:gd name="connsiteY157" fmla="*/ 1079602 h 1682351"/>
              <a:gd name="connsiteX158" fmla="*/ 3721773 w 7868507"/>
              <a:gd name="connsiteY158" fmla="*/ 1079610 h 1682351"/>
              <a:gd name="connsiteX159" fmla="*/ 3709837 w 7868507"/>
              <a:gd name="connsiteY159" fmla="*/ 1079694 h 1682351"/>
              <a:gd name="connsiteX160" fmla="*/ 3687629 w 7868507"/>
              <a:gd name="connsiteY160" fmla="*/ 1079849 h 1682351"/>
              <a:gd name="connsiteX161" fmla="*/ 3644574 w 7868507"/>
              <a:gd name="connsiteY161" fmla="*/ 1083439 h 1682351"/>
              <a:gd name="connsiteX162" fmla="*/ 3547156 w 7868507"/>
              <a:gd name="connsiteY162" fmla="*/ 1066356 h 1682351"/>
              <a:gd name="connsiteX163" fmla="*/ 3408831 w 7868507"/>
              <a:gd name="connsiteY163" fmla="*/ 1075438 h 1682351"/>
              <a:gd name="connsiteX164" fmla="*/ 3114039 w 7868507"/>
              <a:gd name="connsiteY164" fmla="*/ 1109327 h 1682351"/>
              <a:gd name="connsiteX165" fmla="*/ 3051319 w 7868507"/>
              <a:gd name="connsiteY165" fmla="*/ 1116688 h 1682351"/>
              <a:gd name="connsiteX166" fmla="*/ 3010058 w 7868507"/>
              <a:gd name="connsiteY166" fmla="*/ 1118821 h 1682351"/>
              <a:gd name="connsiteX167" fmla="*/ 2941155 w 7868507"/>
              <a:gd name="connsiteY167" fmla="*/ 1141827 h 1682351"/>
              <a:gd name="connsiteX168" fmla="*/ 2862733 w 7868507"/>
              <a:gd name="connsiteY168" fmla="*/ 1149849 h 1682351"/>
              <a:gd name="connsiteX169" fmla="*/ 2762853 w 7868507"/>
              <a:gd name="connsiteY169" fmla="*/ 1155888 h 1682351"/>
              <a:gd name="connsiteX170" fmla="*/ 2735957 w 7868507"/>
              <a:gd name="connsiteY170" fmla="*/ 1166296 h 1682351"/>
              <a:gd name="connsiteX171" fmla="*/ 2697453 w 7868507"/>
              <a:gd name="connsiteY171" fmla="*/ 1175920 h 1682351"/>
              <a:gd name="connsiteX172" fmla="*/ 2630587 w 7868507"/>
              <a:gd name="connsiteY172" fmla="*/ 1198561 h 1682351"/>
              <a:gd name="connsiteX173" fmla="*/ 2554087 w 7868507"/>
              <a:gd name="connsiteY173" fmla="*/ 1210615 h 1682351"/>
              <a:gd name="connsiteX174" fmla="*/ 2466063 w 7868507"/>
              <a:gd name="connsiteY174" fmla="*/ 1202949 h 1682351"/>
              <a:gd name="connsiteX175" fmla="*/ 2417946 w 7868507"/>
              <a:gd name="connsiteY175" fmla="*/ 1202719 h 1682351"/>
              <a:gd name="connsiteX176" fmla="*/ 2258819 w 7868507"/>
              <a:gd name="connsiteY176" fmla="*/ 1200304 h 1682351"/>
              <a:gd name="connsiteX177" fmla="*/ 2148771 w 7868507"/>
              <a:gd name="connsiteY177" fmla="*/ 1198564 h 1682351"/>
              <a:gd name="connsiteX178" fmla="*/ 2117137 w 7868507"/>
              <a:gd name="connsiteY178" fmla="*/ 1207800 h 1682351"/>
              <a:gd name="connsiteX179" fmla="*/ 2064067 w 7868507"/>
              <a:gd name="connsiteY179" fmla="*/ 1222897 h 1682351"/>
              <a:gd name="connsiteX180" fmla="*/ 2011154 w 7868507"/>
              <a:gd name="connsiteY180" fmla="*/ 1227589 h 1682351"/>
              <a:gd name="connsiteX181" fmla="*/ 1967562 w 7868507"/>
              <a:gd name="connsiteY181" fmla="*/ 1238053 h 1682351"/>
              <a:gd name="connsiteX182" fmla="*/ 1925305 w 7868507"/>
              <a:gd name="connsiteY182" fmla="*/ 1239652 h 1682351"/>
              <a:gd name="connsiteX183" fmla="*/ 1903633 w 7868507"/>
              <a:gd name="connsiteY183" fmla="*/ 1234971 h 1682351"/>
              <a:gd name="connsiteX184" fmla="*/ 1878608 w 7868507"/>
              <a:gd name="connsiteY184" fmla="*/ 1229903 h 1682351"/>
              <a:gd name="connsiteX185" fmla="*/ 1843617 w 7868507"/>
              <a:gd name="connsiteY185" fmla="*/ 1224887 h 1682351"/>
              <a:gd name="connsiteX186" fmla="*/ 1749265 w 7868507"/>
              <a:gd name="connsiteY186" fmla="*/ 1228560 h 1682351"/>
              <a:gd name="connsiteX187" fmla="*/ 1650050 w 7868507"/>
              <a:gd name="connsiteY187" fmla="*/ 1231064 h 1682351"/>
              <a:gd name="connsiteX188" fmla="*/ 1625906 w 7868507"/>
              <a:gd name="connsiteY188" fmla="*/ 1240466 h 1682351"/>
              <a:gd name="connsiteX189" fmla="*/ 1625638 w 7868507"/>
              <a:gd name="connsiteY189" fmla="*/ 1243542 h 1682351"/>
              <a:gd name="connsiteX190" fmla="*/ 1621994 w 7868507"/>
              <a:gd name="connsiteY190" fmla="*/ 1248302 h 1682351"/>
              <a:gd name="connsiteX191" fmla="*/ 1615654 w 7868507"/>
              <a:gd name="connsiteY191" fmla="*/ 1259137 h 1682351"/>
              <a:gd name="connsiteX192" fmla="*/ 1602888 w 7868507"/>
              <a:gd name="connsiteY192" fmla="*/ 1274010 h 1682351"/>
              <a:gd name="connsiteX193" fmla="*/ 1602366 w 7868507"/>
              <a:gd name="connsiteY193" fmla="*/ 1273557 h 1682351"/>
              <a:gd name="connsiteX194" fmla="*/ 1597689 w 7868507"/>
              <a:gd name="connsiteY194" fmla="*/ 1274721 h 1682351"/>
              <a:gd name="connsiteX195" fmla="*/ 1566332 w 7868507"/>
              <a:gd name="connsiteY195" fmla="*/ 1278948 h 1682351"/>
              <a:gd name="connsiteX196" fmla="*/ 1555040 w 7868507"/>
              <a:gd name="connsiteY196" fmla="*/ 1293696 h 1682351"/>
              <a:gd name="connsiteX197" fmla="*/ 1552558 w 7868507"/>
              <a:gd name="connsiteY197" fmla="*/ 1296317 h 1682351"/>
              <a:gd name="connsiteX198" fmla="*/ 1552423 w 7868507"/>
              <a:gd name="connsiteY198" fmla="*/ 1296224 h 1682351"/>
              <a:gd name="connsiteX199" fmla="*/ 1549631 w 7868507"/>
              <a:gd name="connsiteY199" fmla="*/ 1298702 h 1682351"/>
              <a:gd name="connsiteX200" fmla="*/ 1518013 w 7868507"/>
              <a:gd name="connsiteY200" fmla="*/ 1301677 h 1682351"/>
              <a:gd name="connsiteX201" fmla="*/ 1479156 w 7868507"/>
              <a:gd name="connsiteY201" fmla="*/ 1316098 h 1682351"/>
              <a:gd name="connsiteX202" fmla="*/ 1441079 w 7868507"/>
              <a:gd name="connsiteY202" fmla="*/ 1332684 h 1682351"/>
              <a:gd name="connsiteX203" fmla="*/ 1427483 w 7868507"/>
              <a:gd name="connsiteY203" fmla="*/ 1339810 h 1682351"/>
              <a:gd name="connsiteX204" fmla="*/ 1402408 w 7868507"/>
              <a:gd name="connsiteY204" fmla="*/ 1347572 h 1682351"/>
              <a:gd name="connsiteX205" fmla="*/ 1390401 w 7868507"/>
              <a:gd name="connsiteY205" fmla="*/ 1348064 h 1682351"/>
              <a:gd name="connsiteX206" fmla="*/ 1389965 w 7868507"/>
              <a:gd name="connsiteY206" fmla="*/ 1348612 h 1682351"/>
              <a:gd name="connsiteX207" fmla="*/ 1388601 w 7868507"/>
              <a:gd name="connsiteY207" fmla="*/ 1346953 h 1682351"/>
              <a:gd name="connsiteX208" fmla="*/ 1380844 w 7868507"/>
              <a:gd name="connsiteY208" fmla="*/ 1350384 h 1682351"/>
              <a:gd name="connsiteX209" fmla="*/ 1378861 w 7868507"/>
              <a:gd name="connsiteY209" fmla="*/ 1352221 h 1682351"/>
              <a:gd name="connsiteX210" fmla="*/ 1375758 w 7868507"/>
              <a:gd name="connsiteY210" fmla="*/ 1353731 h 1682351"/>
              <a:gd name="connsiteX211" fmla="*/ 1375650 w 7868507"/>
              <a:gd name="connsiteY211" fmla="*/ 1353592 h 1682351"/>
              <a:gd name="connsiteX212" fmla="*/ 1372804 w 7868507"/>
              <a:gd name="connsiteY212" fmla="*/ 1355351 h 1682351"/>
              <a:gd name="connsiteX213" fmla="*/ 1359249 w 7868507"/>
              <a:gd name="connsiteY213" fmla="*/ 1366189 h 1682351"/>
              <a:gd name="connsiteX214" fmla="*/ 1340780 w 7868507"/>
              <a:gd name="connsiteY214" fmla="*/ 1366894 h 1682351"/>
              <a:gd name="connsiteX215" fmla="*/ 1337816 w 7868507"/>
              <a:gd name="connsiteY215" fmla="*/ 1359128 h 1682351"/>
              <a:gd name="connsiteX216" fmla="*/ 1335560 w 7868507"/>
              <a:gd name="connsiteY216" fmla="*/ 1360910 h 1682351"/>
              <a:gd name="connsiteX217" fmla="*/ 1331292 w 7868507"/>
              <a:gd name="connsiteY217" fmla="*/ 1365723 h 1682351"/>
              <a:gd name="connsiteX218" fmla="*/ 1329826 w 7868507"/>
              <a:gd name="connsiteY218" fmla="*/ 1365581 h 1682351"/>
              <a:gd name="connsiteX219" fmla="*/ 1315524 w 7868507"/>
              <a:gd name="connsiteY219" fmla="*/ 1370869 h 1682351"/>
              <a:gd name="connsiteX220" fmla="*/ 1311310 w 7868507"/>
              <a:gd name="connsiteY220" fmla="*/ 1368878 h 1682351"/>
              <a:gd name="connsiteX221" fmla="*/ 1309448 w 7868507"/>
              <a:gd name="connsiteY221" fmla="*/ 1368851 h 1682351"/>
              <a:gd name="connsiteX222" fmla="*/ 1301298 w 7868507"/>
              <a:gd name="connsiteY222" fmla="*/ 1377498 h 1682351"/>
              <a:gd name="connsiteX223" fmla="*/ 1296925 w 7868507"/>
              <a:gd name="connsiteY223" fmla="*/ 1380996 h 1682351"/>
              <a:gd name="connsiteX224" fmla="*/ 1269267 w 7868507"/>
              <a:gd name="connsiteY224" fmla="*/ 1411589 h 1682351"/>
              <a:gd name="connsiteX225" fmla="*/ 1221707 w 7868507"/>
              <a:gd name="connsiteY225" fmla="*/ 1427353 h 1682351"/>
              <a:gd name="connsiteX226" fmla="*/ 1173283 w 7868507"/>
              <a:gd name="connsiteY226" fmla="*/ 1444522 h 1682351"/>
              <a:gd name="connsiteX227" fmla="*/ 1135382 w 7868507"/>
              <a:gd name="connsiteY227" fmla="*/ 1456933 h 1682351"/>
              <a:gd name="connsiteX228" fmla="*/ 1055416 w 7868507"/>
              <a:gd name="connsiteY228" fmla="*/ 1526389 h 1682351"/>
              <a:gd name="connsiteX229" fmla="*/ 1034752 w 7868507"/>
              <a:gd name="connsiteY229" fmla="*/ 1531257 h 1682351"/>
              <a:gd name="connsiteX230" fmla="*/ 1018956 w 7868507"/>
              <a:gd name="connsiteY230" fmla="*/ 1549595 h 1682351"/>
              <a:gd name="connsiteX231" fmla="*/ 1010858 w 7868507"/>
              <a:gd name="connsiteY231" fmla="*/ 1548110 h 1682351"/>
              <a:gd name="connsiteX232" fmla="*/ 1009435 w 7868507"/>
              <a:gd name="connsiteY232" fmla="*/ 1547700 h 1682351"/>
              <a:gd name="connsiteX233" fmla="*/ 1004312 w 7868507"/>
              <a:gd name="connsiteY233" fmla="*/ 1549413 h 1682351"/>
              <a:gd name="connsiteX234" fmla="*/ 1002155 w 7868507"/>
              <a:gd name="connsiteY234" fmla="*/ 1545703 h 1682351"/>
              <a:gd name="connsiteX235" fmla="*/ 993932 w 7868507"/>
              <a:gd name="connsiteY235" fmla="*/ 1545275 h 1682351"/>
              <a:gd name="connsiteX236" fmla="*/ 984702 w 7868507"/>
              <a:gd name="connsiteY236" fmla="*/ 1549599 h 1682351"/>
              <a:gd name="connsiteX237" fmla="*/ 951832 w 7868507"/>
              <a:gd name="connsiteY237" fmla="*/ 1564506 h 1682351"/>
              <a:gd name="connsiteX238" fmla="*/ 946909 w 7868507"/>
              <a:gd name="connsiteY238" fmla="*/ 1569506 h 1682351"/>
              <a:gd name="connsiteX239" fmla="*/ 930061 w 7868507"/>
              <a:gd name="connsiteY239" fmla="*/ 1573784 h 1682351"/>
              <a:gd name="connsiteX240" fmla="*/ 929189 w 7868507"/>
              <a:gd name="connsiteY240" fmla="*/ 1575061 h 1682351"/>
              <a:gd name="connsiteX241" fmla="*/ 913074 w 7868507"/>
              <a:gd name="connsiteY241" fmla="*/ 1580907 h 1682351"/>
              <a:gd name="connsiteX242" fmla="*/ 885532 w 7868507"/>
              <a:gd name="connsiteY242" fmla="*/ 1596205 h 1682351"/>
              <a:gd name="connsiteX243" fmla="*/ 879535 w 7868507"/>
              <a:gd name="connsiteY243" fmla="*/ 1593350 h 1682351"/>
              <a:gd name="connsiteX244" fmla="*/ 878302 w 7868507"/>
              <a:gd name="connsiteY244" fmla="*/ 1591213 h 1682351"/>
              <a:gd name="connsiteX245" fmla="*/ 870728 w 7868507"/>
              <a:gd name="connsiteY245" fmla="*/ 1595340 h 1682351"/>
              <a:gd name="connsiteX246" fmla="*/ 864075 w 7868507"/>
              <a:gd name="connsiteY246" fmla="*/ 1594517 h 1682351"/>
              <a:gd name="connsiteX247" fmla="*/ 859460 w 7868507"/>
              <a:gd name="connsiteY247" fmla="*/ 1599444 h 1682351"/>
              <a:gd name="connsiteX248" fmla="*/ 851601 w 7868507"/>
              <a:gd name="connsiteY248" fmla="*/ 1600641 h 1682351"/>
              <a:gd name="connsiteX249" fmla="*/ 841730 w 7868507"/>
              <a:gd name="connsiteY249" fmla="*/ 1600929 h 1682351"/>
              <a:gd name="connsiteX250" fmla="*/ 832963 w 7868507"/>
              <a:gd name="connsiteY250" fmla="*/ 1599055 h 1682351"/>
              <a:gd name="connsiteX251" fmla="*/ 820466 w 7868507"/>
              <a:gd name="connsiteY251" fmla="*/ 1602123 h 1682351"/>
              <a:gd name="connsiteX252" fmla="*/ 791859 w 7868507"/>
              <a:gd name="connsiteY252" fmla="*/ 1606663 h 1682351"/>
              <a:gd name="connsiteX253" fmla="*/ 770233 w 7868507"/>
              <a:gd name="connsiteY253" fmla="*/ 1610142 h 1682351"/>
              <a:gd name="connsiteX254" fmla="*/ 732594 w 7868507"/>
              <a:gd name="connsiteY254" fmla="*/ 1620226 h 1682351"/>
              <a:gd name="connsiteX255" fmla="*/ 725765 w 7868507"/>
              <a:gd name="connsiteY255" fmla="*/ 1628741 h 1682351"/>
              <a:gd name="connsiteX256" fmla="*/ 707807 w 7868507"/>
              <a:gd name="connsiteY256" fmla="*/ 1626219 h 1682351"/>
              <a:gd name="connsiteX257" fmla="*/ 702769 w 7868507"/>
              <a:gd name="connsiteY257" fmla="*/ 1617842 h 1682351"/>
              <a:gd name="connsiteX258" fmla="*/ 679694 w 7868507"/>
              <a:gd name="connsiteY258" fmla="*/ 1620699 h 1682351"/>
              <a:gd name="connsiteX259" fmla="*/ 658729 w 7868507"/>
              <a:gd name="connsiteY259" fmla="*/ 1632723 h 1682351"/>
              <a:gd name="connsiteX260" fmla="*/ 631015 w 7868507"/>
              <a:gd name="connsiteY260" fmla="*/ 1639457 h 1682351"/>
              <a:gd name="connsiteX261" fmla="*/ 614469 w 7868507"/>
              <a:gd name="connsiteY261" fmla="*/ 1643580 h 1682351"/>
              <a:gd name="connsiteX262" fmla="*/ 568137 w 7868507"/>
              <a:gd name="connsiteY262" fmla="*/ 1647197 h 1682351"/>
              <a:gd name="connsiteX263" fmla="*/ 565757 w 7868507"/>
              <a:gd name="connsiteY263" fmla="*/ 1647102 h 1682351"/>
              <a:gd name="connsiteX264" fmla="*/ 557947 w 7868507"/>
              <a:gd name="connsiteY264" fmla="*/ 1652573 h 1682351"/>
              <a:gd name="connsiteX265" fmla="*/ 557617 w 7868507"/>
              <a:gd name="connsiteY265" fmla="*/ 1653973 h 1682351"/>
              <a:gd name="connsiteX266" fmla="*/ 528578 w 7868507"/>
              <a:gd name="connsiteY266" fmla="*/ 1651276 h 1682351"/>
              <a:gd name="connsiteX267" fmla="*/ 525096 w 7868507"/>
              <a:gd name="connsiteY267" fmla="*/ 1653383 h 1682351"/>
              <a:gd name="connsiteX268" fmla="*/ 505689 w 7868507"/>
              <a:gd name="connsiteY268" fmla="*/ 1648471 h 1682351"/>
              <a:gd name="connsiteX269" fmla="*/ 495919 w 7868507"/>
              <a:gd name="connsiteY269" fmla="*/ 1647615 h 1682351"/>
              <a:gd name="connsiteX270" fmla="*/ 478476 w 7868507"/>
              <a:gd name="connsiteY270" fmla="*/ 1644401 h 1682351"/>
              <a:gd name="connsiteX271" fmla="*/ 477049 w 7868507"/>
              <a:gd name="connsiteY271" fmla="*/ 1645767 h 1682351"/>
              <a:gd name="connsiteX272" fmla="*/ 473592 w 7868507"/>
              <a:gd name="connsiteY272" fmla="*/ 1644526 h 1682351"/>
              <a:gd name="connsiteX273" fmla="*/ 471069 w 7868507"/>
              <a:gd name="connsiteY273" fmla="*/ 1646136 h 1682351"/>
              <a:gd name="connsiteX274" fmla="*/ 468193 w 7868507"/>
              <a:gd name="connsiteY274" fmla="*/ 1645716 h 1682351"/>
              <a:gd name="connsiteX275" fmla="*/ 438139 w 7868507"/>
              <a:gd name="connsiteY275" fmla="*/ 1652183 h 1682351"/>
              <a:gd name="connsiteX276" fmla="*/ 431647 w 7868507"/>
              <a:gd name="connsiteY276" fmla="*/ 1650919 h 1682351"/>
              <a:gd name="connsiteX277" fmla="*/ 426745 w 7868507"/>
              <a:gd name="connsiteY277" fmla="*/ 1655727 h 1682351"/>
              <a:gd name="connsiteX278" fmla="*/ 406042 w 7868507"/>
              <a:gd name="connsiteY278" fmla="*/ 1656992 h 1682351"/>
              <a:gd name="connsiteX279" fmla="*/ 398889 w 7868507"/>
              <a:gd name="connsiteY279" fmla="*/ 1653230 h 1682351"/>
              <a:gd name="connsiteX280" fmla="*/ 392275 w 7868507"/>
              <a:gd name="connsiteY280" fmla="*/ 1650533 h 1682351"/>
              <a:gd name="connsiteX281" fmla="*/ 391417 w 7868507"/>
              <a:gd name="connsiteY281" fmla="*/ 1650540 h 1682351"/>
              <a:gd name="connsiteX282" fmla="*/ 382811 w 7868507"/>
              <a:gd name="connsiteY282" fmla="*/ 1650624 h 1682351"/>
              <a:gd name="connsiteX283" fmla="*/ 366800 w 7868507"/>
              <a:gd name="connsiteY283" fmla="*/ 1650779 h 1682351"/>
              <a:gd name="connsiteX284" fmla="*/ 335757 w 7868507"/>
              <a:gd name="connsiteY284" fmla="*/ 1654369 h 1682351"/>
              <a:gd name="connsiteX285" fmla="*/ 265518 w 7868507"/>
              <a:gd name="connsiteY285" fmla="*/ 1637286 h 1682351"/>
              <a:gd name="connsiteX286" fmla="*/ 165785 w 7868507"/>
              <a:gd name="connsiteY286" fmla="*/ 1646368 h 1682351"/>
              <a:gd name="connsiteX287" fmla="*/ 5771 w 7868507"/>
              <a:gd name="connsiteY287" fmla="*/ 1682351 h 1682351"/>
              <a:gd name="connsiteX288" fmla="*/ 0 w 7868507"/>
              <a:gd name="connsiteY288" fmla="*/ 1682121 h 1682351"/>
              <a:gd name="connsiteX289" fmla="*/ 0 w 7868507"/>
              <a:gd name="connsiteY289" fmla="*/ 208540 h 1682351"/>
              <a:gd name="connsiteX290" fmla="*/ 1 w 7868507"/>
              <a:gd name="connsiteY290" fmla="*/ 208540 h 16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7868507" h="1682351">
                <a:moveTo>
                  <a:pt x="0" y="0"/>
                </a:moveTo>
                <a:lnTo>
                  <a:pt x="7868507" y="0"/>
                </a:lnTo>
                <a:lnTo>
                  <a:pt x="7865866" y="1824"/>
                </a:lnTo>
                <a:cubicBezTo>
                  <a:pt x="7856431" y="8442"/>
                  <a:pt x="7838680" y="21037"/>
                  <a:pt x="7837561" y="21679"/>
                </a:cubicBezTo>
                <a:cubicBezTo>
                  <a:pt x="7827334" y="28887"/>
                  <a:pt x="7786488" y="47703"/>
                  <a:pt x="7769454" y="43813"/>
                </a:cubicBezTo>
                <a:cubicBezTo>
                  <a:pt x="7776715" y="51976"/>
                  <a:pt x="7698773" y="52885"/>
                  <a:pt x="7695485" y="61050"/>
                </a:cubicBezTo>
                <a:cubicBezTo>
                  <a:pt x="7694124" y="67654"/>
                  <a:pt x="7669858" y="70842"/>
                  <a:pt x="7662356" y="73131"/>
                </a:cubicBezTo>
                <a:cubicBezTo>
                  <a:pt x="7657288" y="79798"/>
                  <a:pt x="7615644" y="67260"/>
                  <a:pt x="7602203" y="99894"/>
                </a:cubicBezTo>
                <a:cubicBezTo>
                  <a:pt x="7564102" y="102340"/>
                  <a:pt x="7563677" y="146948"/>
                  <a:pt x="7533256" y="141638"/>
                </a:cubicBezTo>
                <a:cubicBezTo>
                  <a:pt x="7525393" y="142116"/>
                  <a:pt x="7522481" y="163449"/>
                  <a:pt x="7516926" y="165418"/>
                </a:cubicBezTo>
                <a:lnTo>
                  <a:pt x="7488994" y="178287"/>
                </a:lnTo>
                <a:lnTo>
                  <a:pt x="7478335" y="185700"/>
                </a:lnTo>
                <a:lnTo>
                  <a:pt x="7458526" y="189157"/>
                </a:lnTo>
                <a:cubicBezTo>
                  <a:pt x="7448729" y="190298"/>
                  <a:pt x="7435680" y="189564"/>
                  <a:pt x="7419554" y="192546"/>
                </a:cubicBezTo>
                <a:cubicBezTo>
                  <a:pt x="7391848" y="201320"/>
                  <a:pt x="7364551" y="190112"/>
                  <a:pt x="7347574" y="213028"/>
                </a:cubicBezTo>
                <a:cubicBezTo>
                  <a:pt x="7289734" y="215419"/>
                  <a:pt x="7263297" y="236052"/>
                  <a:pt x="7205646" y="228570"/>
                </a:cubicBezTo>
                <a:cubicBezTo>
                  <a:pt x="7219384" y="234481"/>
                  <a:pt x="7148985" y="225303"/>
                  <a:pt x="7132082" y="240066"/>
                </a:cubicBezTo>
                <a:cubicBezTo>
                  <a:pt x="7098097" y="244851"/>
                  <a:pt x="7078927" y="243254"/>
                  <a:pt x="7026584" y="249305"/>
                </a:cubicBezTo>
                <a:cubicBezTo>
                  <a:pt x="6982005" y="255885"/>
                  <a:pt x="6975045" y="256084"/>
                  <a:pt x="6949796" y="259619"/>
                </a:cubicBezTo>
                <a:lnTo>
                  <a:pt x="6850243" y="278486"/>
                </a:lnTo>
                <a:lnTo>
                  <a:pt x="6848972" y="279419"/>
                </a:lnTo>
                <a:cubicBezTo>
                  <a:pt x="6842431" y="281915"/>
                  <a:pt x="6837674" y="282132"/>
                  <a:pt x="6833720" y="281340"/>
                </a:cubicBezTo>
                <a:lnTo>
                  <a:pt x="6796601" y="279778"/>
                </a:lnTo>
                <a:lnTo>
                  <a:pt x="6793249" y="281365"/>
                </a:lnTo>
                <a:lnTo>
                  <a:pt x="6761214" y="283216"/>
                </a:lnTo>
                <a:cubicBezTo>
                  <a:pt x="6761188" y="283490"/>
                  <a:pt x="6761163" y="283765"/>
                  <a:pt x="6761137" y="284040"/>
                </a:cubicBezTo>
                <a:cubicBezTo>
                  <a:pt x="6760237" y="285931"/>
                  <a:pt x="6758196" y="287407"/>
                  <a:pt x="6753708" y="288053"/>
                </a:cubicBezTo>
                <a:cubicBezTo>
                  <a:pt x="6765963" y="298767"/>
                  <a:pt x="6752991" y="292938"/>
                  <a:pt x="6738673" y="293899"/>
                </a:cubicBezTo>
                <a:cubicBezTo>
                  <a:pt x="6725584" y="299105"/>
                  <a:pt x="6686848" y="314912"/>
                  <a:pt x="6675177" y="319284"/>
                </a:cubicBezTo>
                <a:lnTo>
                  <a:pt x="6668648" y="320128"/>
                </a:lnTo>
                <a:cubicBezTo>
                  <a:pt x="6668631" y="320193"/>
                  <a:pt x="6668614" y="320260"/>
                  <a:pt x="6668596" y="320325"/>
                </a:cubicBezTo>
                <a:cubicBezTo>
                  <a:pt x="6667339" y="320894"/>
                  <a:pt x="6665255" y="321316"/>
                  <a:pt x="6661861" y="321574"/>
                </a:cubicBezTo>
                <a:lnTo>
                  <a:pt x="6644079" y="323301"/>
                </a:lnTo>
                <a:lnTo>
                  <a:pt x="6640227" y="325063"/>
                </a:lnTo>
                <a:lnTo>
                  <a:pt x="6639422" y="327491"/>
                </a:lnTo>
                <a:lnTo>
                  <a:pt x="6617073" y="336554"/>
                </a:lnTo>
                <a:cubicBezTo>
                  <a:pt x="6605813" y="334764"/>
                  <a:pt x="6572341" y="351494"/>
                  <a:pt x="6565938" y="354459"/>
                </a:cubicBezTo>
                <a:lnTo>
                  <a:pt x="6506395" y="372715"/>
                </a:lnTo>
                <a:cubicBezTo>
                  <a:pt x="6446059" y="407226"/>
                  <a:pt x="6413333" y="405459"/>
                  <a:pt x="6366803" y="421832"/>
                </a:cubicBezTo>
                <a:cubicBezTo>
                  <a:pt x="6324390" y="424230"/>
                  <a:pt x="6284368" y="425700"/>
                  <a:pt x="6245343" y="435559"/>
                </a:cubicBezTo>
                <a:cubicBezTo>
                  <a:pt x="6215336" y="440142"/>
                  <a:pt x="6196358" y="442032"/>
                  <a:pt x="6186762" y="449329"/>
                </a:cubicBezTo>
                <a:lnTo>
                  <a:pt x="6151870" y="456667"/>
                </a:lnTo>
                <a:lnTo>
                  <a:pt x="6094791" y="467108"/>
                </a:lnTo>
                <a:cubicBezTo>
                  <a:pt x="6094657" y="467835"/>
                  <a:pt x="6094521" y="468561"/>
                  <a:pt x="6094387" y="469288"/>
                </a:cubicBezTo>
                <a:lnTo>
                  <a:pt x="6088888" y="472662"/>
                </a:lnTo>
                <a:lnTo>
                  <a:pt x="6079322" y="480342"/>
                </a:lnTo>
                <a:lnTo>
                  <a:pt x="6060058" y="490885"/>
                </a:lnTo>
                <a:lnTo>
                  <a:pt x="6059271" y="490563"/>
                </a:lnTo>
                <a:cubicBezTo>
                  <a:pt x="6057130" y="490070"/>
                  <a:pt x="6054850" y="490140"/>
                  <a:pt x="6052214" y="491388"/>
                </a:cubicBezTo>
                <a:cubicBezTo>
                  <a:pt x="6043152" y="492025"/>
                  <a:pt x="6015622" y="492143"/>
                  <a:pt x="6004898" y="494385"/>
                </a:cubicBezTo>
                <a:cubicBezTo>
                  <a:pt x="5999647" y="497933"/>
                  <a:pt x="5993947" y="501457"/>
                  <a:pt x="5987859" y="504838"/>
                </a:cubicBezTo>
                <a:lnTo>
                  <a:pt x="5984113" y="506697"/>
                </a:lnTo>
                <a:lnTo>
                  <a:pt x="5983909" y="506630"/>
                </a:lnTo>
                <a:cubicBezTo>
                  <a:pt x="5982816" y="506817"/>
                  <a:pt x="5981478" y="507345"/>
                  <a:pt x="5979696" y="508387"/>
                </a:cubicBezTo>
                <a:lnTo>
                  <a:pt x="5931986" y="510495"/>
                </a:lnTo>
                <a:cubicBezTo>
                  <a:pt x="5909485" y="515471"/>
                  <a:pt x="5891640" y="509415"/>
                  <a:pt x="5873354" y="520717"/>
                </a:cubicBezTo>
                <a:cubicBezTo>
                  <a:pt x="5862814" y="523027"/>
                  <a:pt x="5852640" y="524240"/>
                  <a:pt x="5843006" y="525739"/>
                </a:cubicBezTo>
                <a:lnTo>
                  <a:pt x="5825737" y="530029"/>
                </a:lnTo>
                <a:lnTo>
                  <a:pt x="5812271" y="536366"/>
                </a:lnTo>
                <a:cubicBezTo>
                  <a:pt x="5756812" y="585055"/>
                  <a:pt x="5726733" y="582561"/>
                  <a:pt x="5683965" y="605660"/>
                </a:cubicBezTo>
                <a:cubicBezTo>
                  <a:pt x="5644981" y="609044"/>
                  <a:pt x="5608194" y="611118"/>
                  <a:pt x="5572324" y="625027"/>
                </a:cubicBezTo>
                <a:lnTo>
                  <a:pt x="5556903" y="628786"/>
                </a:lnTo>
                <a:lnTo>
                  <a:pt x="5553544" y="627847"/>
                </a:lnTo>
                <a:lnTo>
                  <a:pt x="5526889" y="632098"/>
                </a:lnTo>
                <a:lnTo>
                  <a:pt x="5521078" y="637584"/>
                </a:lnTo>
                <a:lnTo>
                  <a:pt x="5512534" y="637267"/>
                </a:lnTo>
                <a:cubicBezTo>
                  <a:pt x="5504747" y="639009"/>
                  <a:pt x="5481345" y="646244"/>
                  <a:pt x="5474353" y="648039"/>
                </a:cubicBezTo>
                <a:lnTo>
                  <a:pt x="5470584" y="648039"/>
                </a:lnTo>
                <a:lnTo>
                  <a:pt x="5467496" y="650003"/>
                </a:lnTo>
                <a:lnTo>
                  <a:pt x="5462885" y="649269"/>
                </a:lnTo>
                <a:lnTo>
                  <a:pt x="5461190" y="650833"/>
                </a:lnTo>
                <a:lnTo>
                  <a:pt x="5438256" y="650162"/>
                </a:lnTo>
                <a:lnTo>
                  <a:pt x="5425515" y="650724"/>
                </a:lnTo>
                <a:lnTo>
                  <a:pt x="5399851" y="648648"/>
                </a:lnTo>
                <a:lnTo>
                  <a:pt x="5395578" y="651245"/>
                </a:lnTo>
                <a:lnTo>
                  <a:pt x="5357693" y="652764"/>
                </a:lnTo>
                <a:cubicBezTo>
                  <a:pt x="5357603" y="653244"/>
                  <a:pt x="5357512" y="653723"/>
                  <a:pt x="5357422" y="654203"/>
                </a:cubicBezTo>
                <a:lnTo>
                  <a:pt x="5347920" y="660769"/>
                </a:lnTo>
                <a:lnTo>
                  <a:pt x="5344829" y="661019"/>
                </a:lnTo>
                <a:cubicBezTo>
                  <a:pt x="5307153" y="665059"/>
                  <a:pt x="5332651" y="677514"/>
                  <a:pt x="5285263" y="671313"/>
                </a:cubicBezTo>
                <a:cubicBezTo>
                  <a:pt x="5280405" y="677746"/>
                  <a:pt x="5274454" y="678943"/>
                  <a:pt x="5264305" y="677803"/>
                </a:cubicBezTo>
                <a:cubicBezTo>
                  <a:pt x="5246014" y="680189"/>
                  <a:pt x="5247969" y="694161"/>
                  <a:pt x="5229182" y="688503"/>
                </a:cubicBezTo>
                <a:cubicBezTo>
                  <a:pt x="5232786" y="695611"/>
                  <a:pt x="5194630" y="696876"/>
                  <a:pt x="5203382" y="703484"/>
                </a:cubicBezTo>
                <a:cubicBezTo>
                  <a:pt x="5191747" y="712293"/>
                  <a:pt x="5185418" y="701775"/>
                  <a:pt x="5173833" y="709660"/>
                </a:cubicBezTo>
                <a:cubicBezTo>
                  <a:pt x="5160556" y="713156"/>
                  <a:pt x="5181164" y="700314"/>
                  <a:pt x="5166382" y="702062"/>
                </a:cubicBezTo>
                <a:cubicBezTo>
                  <a:pt x="5152981" y="704685"/>
                  <a:pt x="5149341" y="697471"/>
                  <a:pt x="5142858" y="702153"/>
                </a:cubicBezTo>
                <a:cubicBezTo>
                  <a:pt x="5140697" y="703712"/>
                  <a:pt x="5138223" y="706594"/>
                  <a:pt x="5134964" y="711602"/>
                </a:cubicBezTo>
                <a:cubicBezTo>
                  <a:pt x="5116062" y="710281"/>
                  <a:pt x="5112766" y="718879"/>
                  <a:pt x="5087368" y="727066"/>
                </a:cubicBezTo>
                <a:cubicBezTo>
                  <a:pt x="5076462" y="724359"/>
                  <a:pt x="5067967" y="727957"/>
                  <a:pt x="5059763" y="733651"/>
                </a:cubicBezTo>
                <a:cubicBezTo>
                  <a:pt x="5047285" y="735133"/>
                  <a:pt x="5035444" y="738447"/>
                  <a:pt x="5023240" y="742299"/>
                </a:cubicBezTo>
                <a:lnTo>
                  <a:pt x="5007406" y="747156"/>
                </a:lnTo>
                <a:lnTo>
                  <a:pt x="4995851" y="746560"/>
                </a:lnTo>
                <a:cubicBezTo>
                  <a:pt x="4991224" y="747463"/>
                  <a:pt x="4986919" y="747840"/>
                  <a:pt x="4983107" y="748274"/>
                </a:cubicBezTo>
                <a:lnTo>
                  <a:pt x="4973068" y="750600"/>
                </a:lnTo>
                <a:lnTo>
                  <a:pt x="4967642" y="756164"/>
                </a:lnTo>
                <a:lnTo>
                  <a:pt x="4958938" y="756308"/>
                </a:lnTo>
                <a:lnTo>
                  <a:pt x="4949594" y="761504"/>
                </a:lnTo>
                <a:lnTo>
                  <a:pt x="4947761" y="759559"/>
                </a:lnTo>
                <a:lnTo>
                  <a:pt x="4939683" y="757589"/>
                </a:lnTo>
                <a:lnTo>
                  <a:pt x="4905733" y="776774"/>
                </a:lnTo>
                <a:cubicBezTo>
                  <a:pt x="4896707" y="781329"/>
                  <a:pt x="4889057" y="783325"/>
                  <a:pt x="4885524" y="784914"/>
                </a:cubicBezTo>
                <a:lnTo>
                  <a:pt x="4884537" y="786309"/>
                </a:lnTo>
                <a:lnTo>
                  <a:pt x="4863207" y="792997"/>
                </a:lnTo>
                <a:lnTo>
                  <a:pt x="4857388" y="798678"/>
                </a:lnTo>
                <a:cubicBezTo>
                  <a:pt x="4843193" y="806581"/>
                  <a:pt x="4824167" y="805577"/>
                  <a:pt x="4816499" y="818246"/>
                </a:cubicBezTo>
                <a:cubicBezTo>
                  <a:pt x="4812647" y="821244"/>
                  <a:pt x="4808821" y="822962"/>
                  <a:pt x="4805033" y="823877"/>
                </a:cubicBezTo>
                <a:lnTo>
                  <a:pt x="4794341" y="824641"/>
                </a:lnTo>
                <a:lnTo>
                  <a:pt x="4791139" y="821265"/>
                </a:lnTo>
                <a:lnTo>
                  <a:pt x="4784697" y="823709"/>
                </a:lnTo>
                <a:lnTo>
                  <a:pt x="4782810" y="823507"/>
                </a:lnTo>
                <a:cubicBezTo>
                  <a:pt x="4779205" y="823102"/>
                  <a:pt x="4775651" y="822843"/>
                  <a:pt x="4772164" y="823203"/>
                </a:cubicBezTo>
                <a:cubicBezTo>
                  <a:pt x="4777656" y="842476"/>
                  <a:pt x="4743396" y="829438"/>
                  <a:pt x="4753756" y="843711"/>
                </a:cubicBezTo>
                <a:cubicBezTo>
                  <a:pt x="4735544" y="849041"/>
                  <a:pt x="4750178" y="861228"/>
                  <a:pt x="4727551" y="851537"/>
                </a:cubicBezTo>
                <a:cubicBezTo>
                  <a:pt x="4699946" y="874427"/>
                  <a:pt x="4652821" y="902023"/>
                  <a:pt x="4631760" y="932126"/>
                </a:cubicBezTo>
                <a:cubicBezTo>
                  <a:pt x="4606537" y="943038"/>
                  <a:pt x="4602512" y="938987"/>
                  <a:pt x="4584082" y="949940"/>
                </a:cubicBezTo>
                <a:cubicBezTo>
                  <a:pt x="4584818" y="973908"/>
                  <a:pt x="4539784" y="951314"/>
                  <a:pt x="4523312" y="974005"/>
                </a:cubicBezTo>
                <a:lnTo>
                  <a:pt x="4463504" y="996548"/>
                </a:lnTo>
                <a:lnTo>
                  <a:pt x="4452680" y="1008042"/>
                </a:lnTo>
                <a:lnTo>
                  <a:pt x="4445284" y="1009976"/>
                </a:lnTo>
                <a:lnTo>
                  <a:pt x="4407084" y="1025274"/>
                </a:lnTo>
                <a:lnTo>
                  <a:pt x="4398766" y="1022420"/>
                </a:lnTo>
                <a:lnTo>
                  <a:pt x="4397057" y="1020283"/>
                </a:lnTo>
                <a:lnTo>
                  <a:pt x="4386552" y="1024409"/>
                </a:lnTo>
                <a:lnTo>
                  <a:pt x="4377324" y="1023587"/>
                </a:lnTo>
                <a:lnTo>
                  <a:pt x="4370923" y="1028513"/>
                </a:lnTo>
                <a:lnTo>
                  <a:pt x="4360023" y="1029711"/>
                </a:lnTo>
                <a:cubicBezTo>
                  <a:pt x="4355937" y="1029719"/>
                  <a:pt x="4351336" y="1029614"/>
                  <a:pt x="4346335" y="1029999"/>
                </a:cubicBezTo>
                <a:lnTo>
                  <a:pt x="4334175" y="1028124"/>
                </a:lnTo>
                <a:lnTo>
                  <a:pt x="4316842" y="1031192"/>
                </a:lnTo>
                <a:cubicBezTo>
                  <a:pt x="4303471" y="1033665"/>
                  <a:pt x="4290547" y="1035645"/>
                  <a:pt x="4277163" y="1035732"/>
                </a:cubicBezTo>
                <a:cubicBezTo>
                  <a:pt x="4267809" y="1040481"/>
                  <a:pt x="4258392" y="1043112"/>
                  <a:pt x="4247171" y="1039212"/>
                </a:cubicBezTo>
                <a:cubicBezTo>
                  <a:pt x="4219321" y="1044529"/>
                  <a:pt x="4214817" y="1052707"/>
                  <a:pt x="4194968" y="1049296"/>
                </a:cubicBezTo>
                <a:cubicBezTo>
                  <a:pt x="4190926" y="1053911"/>
                  <a:pt x="4187967" y="1056500"/>
                  <a:pt x="4185496" y="1057811"/>
                </a:cubicBezTo>
                <a:cubicBezTo>
                  <a:pt x="4178081" y="1061743"/>
                  <a:pt x="4175081" y="1054170"/>
                  <a:pt x="4160588" y="1055289"/>
                </a:cubicBezTo>
                <a:cubicBezTo>
                  <a:pt x="4144737" y="1055386"/>
                  <a:pt x="4168066" y="1044910"/>
                  <a:pt x="4153601" y="1046911"/>
                </a:cubicBezTo>
                <a:cubicBezTo>
                  <a:pt x="4140408" y="1053461"/>
                  <a:pt x="4134952" y="1042305"/>
                  <a:pt x="4121597" y="1049768"/>
                </a:cubicBezTo>
                <a:cubicBezTo>
                  <a:pt x="4130078" y="1057306"/>
                  <a:pt x="4089547" y="1054328"/>
                  <a:pt x="4092519" y="1061793"/>
                </a:cubicBezTo>
                <a:cubicBezTo>
                  <a:pt x="4073305" y="1054083"/>
                  <a:pt x="4073723" y="1068186"/>
                  <a:pt x="4054082" y="1068526"/>
                </a:cubicBezTo>
                <a:cubicBezTo>
                  <a:pt x="4043475" y="1066267"/>
                  <a:pt x="4037035" y="1066795"/>
                  <a:pt x="4031133" y="1072650"/>
                </a:cubicBezTo>
                <a:cubicBezTo>
                  <a:pt x="3981712" y="1061225"/>
                  <a:pt x="4007226" y="1076435"/>
                  <a:pt x="3966873" y="1076267"/>
                </a:cubicBezTo>
                <a:lnTo>
                  <a:pt x="3963573" y="1076172"/>
                </a:lnTo>
                <a:lnTo>
                  <a:pt x="3952740" y="1081643"/>
                </a:lnTo>
                <a:cubicBezTo>
                  <a:pt x="3952588" y="1082109"/>
                  <a:pt x="3952435" y="1082575"/>
                  <a:pt x="3952284" y="1083043"/>
                </a:cubicBezTo>
                <a:lnTo>
                  <a:pt x="3912008" y="1080346"/>
                </a:lnTo>
                <a:lnTo>
                  <a:pt x="3907178" y="1082452"/>
                </a:lnTo>
                <a:lnTo>
                  <a:pt x="3880262" y="1077541"/>
                </a:lnTo>
                <a:lnTo>
                  <a:pt x="3866711" y="1076684"/>
                </a:lnTo>
                <a:lnTo>
                  <a:pt x="3842517" y="1073470"/>
                </a:lnTo>
                <a:lnTo>
                  <a:pt x="3840538" y="1074837"/>
                </a:lnTo>
                <a:lnTo>
                  <a:pt x="3835745" y="1073596"/>
                </a:lnTo>
                <a:lnTo>
                  <a:pt x="3832245" y="1075205"/>
                </a:lnTo>
                <a:lnTo>
                  <a:pt x="3828256" y="1074786"/>
                </a:lnTo>
                <a:cubicBezTo>
                  <a:pt x="3820644" y="1075794"/>
                  <a:pt x="3795021" y="1080386"/>
                  <a:pt x="3786574" y="1081253"/>
                </a:cubicBezTo>
                <a:lnTo>
                  <a:pt x="3777568" y="1079989"/>
                </a:lnTo>
                <a:lnTo>
                  <a:pt x="3770769" y="1084796"/>
                </a:lnTo>
                <a:lnTo>
                  <a:pt x="3742056" y="1086062"/>
                </a:lnTo>
                <a:lnTo>
                  <a:pt x="3732135" y="1082300"/>
                </a:lnTo>
                <a:lnTo>
                  <a:pt x="3722961" y="1079602"/>
                </a:lnTo>
                <a:lnTo>
                  <a:pt x="3721773" y="1079610"/>
                </a:lnTo>
                <a:lnTo>
                  <a:pt x="3709837" y="1079694"/>
                </a:lnTo>
                <a:lnTo>
                  <a:pt x="3687629" y="1079849"/>
                </a:lnTo>
                <a:cubicBezTo>
                  <a:pt x="3673456" y="1080105"/>
                  <a:pt x="3659080" y="1080912"/>
                  <a:pt x="3644574" y="1083439"/>
                </a:cubicBezTo>
                <a:cubicBezTo>
                  <a:pt x="3589095" y="1070946"/>
                  <a:pt x="3593887" y="1069803"/>
                  <a:pt x="3547156" y="1066356"/>
                </a:cubicBezTo>
                <a:cubicBezTo>
                  <a:pt x="3524419" y="1052844"/>
                  <a:pt x="3435948" y="1076852"/>
                  <a:pt x="3408831" y="1075438"/>
                </a:cubicBezTo>
                <a:cubicBezTo>
                  <a:pt x="3341934" y="1084022"/>
                  <a:pt x="3199862" y="1123979"/>
                  <a:pt x="3114039" y="1109327"/>
                </a:cubicBezTo>
                <a:cubicBezTo>
                  <a:pt x="3092859" y="1111484"/>
                  <a:pt x="3063890" y="1116528"/>
                  <a:pt x="3051319" y="1116688"/>
                </a:cubicBezTo>
                <a:lnTo>
                  <a:pt x="3010058" y="1118821"/>
                </a:lnTo>
                <a:lnTo>
                  <a:pt x="2941155" y="1141827"/>
                </a:lnTo>
                <a:cubicBezTo>
                  <a:pt x="2906040" y="1127149"/>
                  <a:pt x="2906331" y="1144134"/>
                  <a:pt x="2862733" y="1149849"/>
                </a:cubicBezTo>
                <a:cubicBezTo>
                  <a:pt x="2846732" y="1145242"/>
                  <a:pt x="2772044" y="1145386"/>
                  <a:pt x="2762853" y="1155888"/>
                </a:cubicBezTo>
                <a:cubicBezTo>
                  <a:pt x="2752600" y="1158438"/>
                  <a:pt x="2740554" y="1155224"/>
                  <a:pt x="2735957" y="1166296"/>
                </a:cubicBezTo>
                <a:cubicBezTo>
                  <a:pt x="2728293" y="1179691"/>
                  <a:pt x="2692123" y="1160594"/>
                  <a:pt x="2697453" y="1175920"/>
                </a:cubicBezTo>
                <a:cubicBezTo>
                  <a:pt x="2671775" y="1162864"/>
                  <a:pt x="2651911" y="1191050"/>
                  <a:pt x="2630587" y="1198561"/>
                </a:cubicBezTo>
                <a:cubicBezTo>
                  <a:pt x="2610325" y="1198229"/>
                  <a:pt x="2600793" y="1205603"/>
                  <a:pt x="2554087" y="1210615"/>
                </a:cubicBezTo>
                <a:cubicBezTo>
                  <a:pt x="2531792" y="1195398"/>
                  <a:pt x="2507411" y="1222739"/>
                  <a:pt x="2466063" y="1202949"/>
                </a:cubicBezTo>
                <a:cubicBezTo>
                  <a:pt x="2464801" y="1205165"/>
                  <a:pt x="2452486" y="1203160"/>
                  <a:pt x="2417946" y="1202719"/>
                </a:cubicBezTo>
                <a:cubicBezTo>
                  <a:pt x="2383405" y="1202277"/>
                  <a:pt x="2310873" y="1202063"/>
                  <a:pt x="2258819" y="1200304"/>
                </a:cubicBezTo>
                <a:cubicBezTo>
                  <a:pt x="2199732" y="1200698"/>
                  <a:pt x="2226373" y="1222055"/>
                  <a:pt x="2148771" y="1198564"/>
                </a:cubicBezTo>
                <a:cubicBezTo>
                  <a:pt x="2142871" y="1211179"/>
                  <a:pt x="2133698" y="1212428"/>
                  <a:pt x="2117137" y="1207800"/>
                </a:cubicBezTo>
                <a:cubicBezTo>
                  <a:pt x="2088573" y="1208890"/>
                  <a:pt x="2095766" y="1239016"/>
                  <a:pt x="2064067" y="1222897"/>
                </a:cubicBezTo>
                <a:cubicBezTo>
                  <a:pt x="2043442" y="1230104"/>
                  <a:pt x="2024354" y="1222318"/>
                  <a:pt x="2011154" y="1227589"/>
                </a:cubicBezTo>
                <a:lnTo>
                  <a:pt x="1967562" y="1238053"/>
                </a:lnTo>
                <a:cubicBezTo>
                  <a:pt x="1943445" y="1241153"/>
                  <a:pt x="1936681" y="1218694"/>
                  <a:pt x="1925305" y="1239652"/>
                </a:cubicBezTo>
                <a:lnTo>
                  <a:pt x="1903633" y="1234971"/>
                </a:lnTo>
                <a:lnTo>
                  <a:pt x="1878608" y="1229903"/>
                </a:lnTo>
                <a:cubicBezTo>
                  <a:pt x="1865432" y="1226444"/>
                  <a:pt x="1871623" y="1230353"/>
                  <a:pt x="1843617" y="1224887"/>
                </a:cubicBezTo>
                <a:cubicBezTo>
                  <a:pt x="1825673" y="1239930"/>
                  <a:pt x="1796410" y="1228866"/>
                  <a:pt x="1749265" y="1228560"/>
                </a:cubicBezTo>
                <a:lnTo>
                  <a:pt x="1650050" y="1231064"/>
                </a:lnTo>
                <a:lnTo>
                  <a:pt x="1625906" y="1240466"/>
                </a:lnTo>
                <a:cubicBezTo>
                  <a:pt x="1625817" y="1241492"/>
                  <a:pt x="1625727" y="1242517"/>
                  <a:pt x="1625638" y="1243542"/>
                </a:cubicBezTo>
                <a:lnTo>
                  <a:pt x="1621994" y="1248302"/>
                </a:lnTo>
                <a:lnTo>
                  <a:pt x="1615654" y="1259137"/>
                </a:lnTo>
                <a:lnTo>
                  <a:pt x="1602888" y="1274010"/>
                </a:lnTo>
                <a:lnTo>
                  <a:pt x="1602366" y="1273557"/>
                </a:lnTo>
                <a:cubicBezTo>
                  <a:pt x="1600947" y="1272861"/>
                  <a:pt x="1599436" y="1272961"/>
                  <a:pt x="1597689" y="1274721"/>
                </a:cubicBezTo>
                <a:cubicBezTo>
                  <a:pt x="1591684" y="1275620"/>
                  <a:pt x="1573440" y="1275786"/>
                  <a:pt x="1566332" y="1278948"/>
                </a:cubicBezTo>
                <a:cubicBezTo>
                  <a:pt x="1562852" y="1283954"/>
                  <a:pt x="1559075" y="1288927"/>
                  <a:pt x="1555040" y="1293696"/>
                </a:cubicBezTo>
                <a:lnTo>
                  <a:pt x="1552558" y="1296317"/>
                </a:lnTo>
                <a:lnTo>
                  <a:pt x="1552423" y="1296224"/>
                </a:lnTo>
                <a:cubicBezTo>
                  <a:pt x="1551698" y="1296488"/>
                  <a:pt x="1550811" y="1297233"/>
                  <a:pt x="1549631" y="1298702"/>
                </a:cubicBezTo>
                <a:lnTo>
                  <a:pt x="1518013" y="1301677"/>
                </a:lnTo>
                <a:cubicBezTo>
                  <a:pt x="1503101" y="1308697"/>
                  <a:pt x="1491274" y="1300153"/>
                  <a:pt x="1479156" y="1316098"/>
                </a:cubicBezTo>
                <a:cubicBezTo>
                  <a:pt x="1465186" y="1322615"/>
                  <a:pt x="1452185" y="1322947"/>
                  <a:pt x="1441079" y="1332684"/>
                </a:cubicBezTo>
                <a:cubicBezTo>
                  <a:pt x="1435555" y="1330684"/>
                  <a:pt x="1430746" y="1331145"/>
                  <a:pt x="1427483" y="1339810"/>
                </a:cubicBezTo>
                <a:cubicBezTo>
                  <a:pt x="1414128" y="1344023"/>
                  <a:pt x="1409403" y="1336269"/>
                  <a:pt x="1402408" y="1347572"/>
                </a:cubicBezTo>
                <a:cubicBezTo>
                  <a:pt x="1392551" y="1336117"/>
                  <a:pt x="1393098" y="1342070"/>
                  <a:pt x="1390401" y="1348064"/>
                </a:cubicBezTo>
                <a:lnTo>
                  <a:pt x="1389965" y="1348612"/>
                </a:lnTo>
                <a:lnTo>
                  <a:pt x="1388601" y="1346953"/>
                </a:lnTo>
                <a:lnTo>
                  <a:pt x="1380844" y="1350384"/>
                </a:lnTo>
                <a:lnTo>
                  <a:pt x="1378861" y="1352221"/>
                </a:lnTo>
                <a:cubicBezTo>
                  <a:pt x="1377460" y="1353281"/>
                  <a:pt x="1376483" y="1353720"/>
                  <a:pt x="1375758" y="1353731"/>
                </a:cubicBezTo>
                <a:lnTo>
                  <a:pt x="1375650" y="1353592"/>
                </a:lnTo>
                <a:lnTo>
                  <a:pt x="1372804" y="1355351"/>
                </a:lnTo>
                <a:cubicBezTo>
                  <a:pt x="1368066" y="1358724"/>
                  <a:pt x="1363523" y="1362386"/>
                  <a:pt x="1359249" y="1366189"/>
                </a:cubicBezTo>
                <a:cubicBezTo>
                  <a:pt x="1355111" y="1360199"/>
                  <a:pt x="1345759" y="1369902"/>
                  <a:pt x="1340780" y="1366894"/>
                </a:cubicBezTo>
                <a:lnTo>
                  <a:pt x="1337816" y="1359128"/>
                </a:lnTo>
                <a:lnTo>
                  <a:pt x="1335560" y="1360910"/>
                </a:lnTo>
                <a:lnTo>
                  <a:pt x="1331292" y="1365723"/>
                </a:lnTo>
                <a:cubicBezTo>
                  <a:pt x="1330626" y="1366376"/>
                  <a:pt x="1330143" y="1366473"/>
                  <a:pt x="1329826" y="1365581"/>
                </a:cubicBezTo>
                <a:cubicBezTo>
                  <a:pt x="1327198" y="1366438"/>
                  <a:pt x="1318609" y="1370320"/>
                  <a:pt x="1315524" y="1370869"/>
                </a:cubicBezTo>
                <a:lnTo>
                  <a:pt x="1311310" y="1368878"/>
                </a:lnTo>
                <a:lnTo>
                  <a:pt x="1309448" y="1368851"/>
                </a:lnTo>
                <a:lnTo>
                  <a:pt x="1301298" y="1377498"/>
                </a:lnTo>
                <a:lnTo>
                  <a:pt x="1296925" y="1380996"/>
                </a:lnTo>
                <a:lnTo>
                  <a:pt x="1269267" y="1411589"/>
                </a:lnTo>
                <a:lnTo>
                  <a:pt x="1221707" y="1427353"/>
                </a:lnTo>
                <a:cubicBezTo>
                  <a:pt x="1207203" y="1448075"/>
                  <a:pt x="1174765" y="1420621"/>
                  <a:pt x="1173283" y="1444522"/>
                </a:cubicBezTo>
                <a:cubicBezTo>
                  <a:pt x="1158285" y="1453361"/>
                  <a:pt x="1155560" y="1448889"/>
                  <a:pt x="1135382" y="1456933"/>
                </a:cubicBezTo>
                <a:cubicBezTo>
                  <a:pt x="1116745" y="1484511"/>
                  <a:pt x="1078431" y="1506705"/>
                  <a:pt x="1055416" y="1526389"/>
                </a:cubicBezTo>
                <a:cubicBezTo>
                  <a:pt x="1038974" y="1514246"/>
                  <a:pt x="1049103" y="1527982"/>
                  <a:pt x="1034752" y="1531257"/>
                </a:cubicBezTo>
                <a:cubicBezTo>
                  <a:pt x="1041441" y="1546591"/>
                  <a:pt x="1016408" y="1529831"/>
                  <a:pt x="1018956" y="1549595"/>
                </a:cubicBezTo>
                <a:cubicBezTo>
                  <a:pt x="1016264" y="1549565"/>
                  <a:pt x="1013575" y="1548913"/>
                  <a:pt x="1010858" y="1548110"/>
                </a:cubicBezTo>
                <a:lnTo>
                  <a:pt x="1009435" y="1547700"/>
                </a:lnTo>
                <a:lnTo>
                  <a:pt x="1004312" y="1549413"/>
                </a:lnTo>
                <a:lnTo>
                  <a:pt x="1002155" y="1545703"/>
                </a:lnTo>
                <a:lnTo>
                  <a:pt x="993932" y="1545275"/>
                </a:lnTo>
                <a:cubicBezTo>
                  <a:pt x="990963" y="1545764"/>
                  <a:pt x="987897" y="1547047"/>
                  <a:pt x="984702" y="1549599"/>
                </a:cubicBezTo>
                <a:cubicBezTo>
                  <a:pt x="977771" y="1561338"/>
                  <a:pt x="963339" y="1558228"/>
                  <a:pt x="951832" y="1564506"/>
                </a:cubicBezTo>
                <a:lnTo>
                  <a:pt x="946909" y="1569506"/>
                </a:lnTo>
                <a:lnTo>
                  <a:pt x="930061" y="1573784"/>
                </a:lnTo>
                <a:lnTo>
                  <a:pt x="929189" y="1575061"/>
                </a:lnTo>
                <a:cubicBezTo>
                  <a:pt x="926358" y="1576248"/>
                  <a:pt x="920350" y="1577383"/>
                  <a:pt x="913074" y="1580907"/>
                </a:cubicBezTo>
                <a:lnTo>
                  <a:pt x="885532" y="1596205"/>
                </a:lnTo>
                <a:lnTo>
                  <a:pt x="879535" y="1593350"/>
                </a:lnTo>
                <a:lnTo>
                  <a:pt x="878302" y="1591213"/>
                </a:lnTo>
                <a:lnTo>
                  <a:pt x="870728" y="1595340"/>
                </a:lnTo>
                <a:lnTo>
                  <a:pt x="864075" y="1594517"/>
                </a:lnTo>
                <a:lnTo>
                  <a:pt x="859460" y="1599444"/>
                </a:lnTo>
                <a:lnTo>
                  <a:pt x="851601" y="1600641"/>
                </a:lnTo>
                <a:cubicBezTo>
                  <a:pt x="848654" y="1600649"/>
                  <a:pt x="845337" y="1600545"/>
                  <a:pt x="841730" y="1600929"/>
                </a:cubicBezTo>
                <a:lnTo>
                  <a:pt x="832963" y="1599055"/>
                </a:lnTo>
                <a:lnTo>
                  <a:pt x="820466" y="1602123"/>
                </a:lnTo>
                <a:cubicBezTo>
                  <a:pt x="810825" y="1604596"/>
                  <a:pt x="801507" y="1606575"/>
                  <a:pt x="791859" y="1606663"/>
                </a:cubicBezTo>
                <a:cubicBezTo>
                  <a:pt x="785113" y="1611411"/>
                  <a:pt x="778324" y="1614043"/>
                  <a:pt x="770233" y="1610142"/>
                </a:cubicBezTo>
                <a:cubicBezTo>
                  <a:pt x="750154" y="1615459"/>
                  <a:pt x="746906" y="1623638"/>
                  <a:pt x="732594" y="1620226"/>
                </a:cubicBezTo>
                <a:cubicBezTo>
                  <a:pt x="729681" y="1624842"/>
                  <a:pt x="727547" y="1627431"/>
                  <a:pt x="725765" y="1628741"/>
                </a:cubicBezTo>
                <a:cubicBezTo>
                  <a:pt x="720419" y="1632674"/>
                  <a:pt x="718256" y="1625100"/>
                  <a:pt x="707807" y="1626219"/>
                </a:cubicBezTo>
                <a:cubicBezTo>
                  <a:pt x="696378" y="1626316"/>
                  <a:pt x="713198" y="1615841"/>
                  <a:pt x="702769" y="1617842"/>
                </a:cubicBezTo>
                <a:cubicBezTo>
                  <a:pt x="693256" y="1624391"/>
                  <a:pt x="689323" y="1613235"/>
                  <a:pt x="679694" y="1620699"/>
                </a:cubicBezTo>
                <a:cubicBezTo>
                  <a:pt x="685809" y="1628237"/>
                  <a:pt x="656585" y="1625258"/>
                  <a:pt x="658729" y="1632723"/>
                </a:cubicBezTo>
                <a:cubicBezTo>
                  <a:pt x="644875" y="1625014"/>
                  <a:pt x="645176" y="1639116"/>
                  <a:pt x="631015" y="1639457"/>
                </a:cubicBezTo>
                <a:cubicBezTo>
                  <a:pt x="623368" y="1637197"/>
                  <a:pt x="618725" y="1637726"/>
                  <a:pt x="614469" y="1643580"/>
                </a:cubicBezTo>
                <a:cubicBezTo>
                  <a:pt x="578836" y="1632156"/>
                  <a:pt x="597232" y="1647365"/>
                  <a:pt x="568137" y="1647197"/>
                </a:cubicBezTo>
                <a:lnTo>
                  <a:pt x="565757" y="1647102"/>
                </a:lnTo>
                <a:lnTo>
                  <a:pt x="557947" y="1652573"/>
                </a:lnTo>
                <a:cubicBezTo>
                  <a:pt x="557837" y="1653040"/>
                  <a:pt x="557727" y="1653506"/>
                  <a:pt x="557617" y="1653973"/>
                </a:cubicBezTo>
                <a:lnTo>
                  <a:pt x="528578" y="1651276"/>
                </a:lnTo>
                <a:lnTo>
                  <a:pt x="525096" y="1653383"/>
                </a:lnTo>
                <a:lnTo>
                  <a:pt x="505689" y="1648471"/>
                </a:lnTo>
                <a:lnTo>
                  <a:pt x="495919" y="1647615"/>
                </a:lnTo>
                <a:lnTo>
                  <a:pt x="478476" y="1644401"/>
                </a:lnTo>
                <a:lnTo>
                  <a:pt x="477049" y="1645767"/>
                </a:lnTo>
                <a:lnTo>
                  <a:pt x="473592" y="1644526"/>
                </a:lnTo>
                <a:lnTo>
                  <a:pt x="471069" y="1646136"/>
                </a:lnTo>
                <a:lnTo>
                  <a:pt x="468193" y="1645716"/>
                </a:lnTo>
                <a:cubicBezTo>
                  <a:pt x="462704" y="1646724"/>
                  <a:pt x="444230" y="1651316"/>
                  <a:pt x="438139" y="1652183"/>
                </a:cubicBezTo>
                <a:lnTo>
                  <a:pt x="431647" y="1650919"/>
                </a:lnTo>
                <a:lnTo>
                  <a:pt x="426745" y="1655727"/>
                </a:lnTo>
                <a:lnTo>
                  <a:pt x="406042" y="1656992"/>
                </a:lnTo>
                <a:lnTo>
                  <a:pt x="398889" y="1653230"/>
                </a:lnTo>
                <a:lnTo>
                  <a:pt x="392275" y="1650533"/>
                </a:lnTo>
                <a:lnTo>
                  <a:pt x="391417" y="1650540"/>
                </a:lnTo>
                <a:lnTo>
                  <a:pt x="382811" y="1650624"/>
                </a:lnTo>
                <a:lnTo>
                  <a:pt x="366800" y="1650779"/>
                </a:lnTo>
                <a:cubicBezTo>
                  <a:pt x="356581" y="1651035"/>
                  <a:pt x="346216" y="1651842"/>
                  <a:pt x="335757" y="1654369"/>
                </a:cubicBezTo>
                <a:cubicBezTo>
                  <a:pt x="295757" y="1641876"/>
                  <a:pt x="299211" y="1640734"/>
                  <a:pt x="265518" y="1637286"/>
                </a:cubicBezTo>
                <a:cubicBezTo>
                  <a:pt x="249125" y="1623774"/>
                  <a:pt x="185336" y="1647782"/>
                  <a:pt x="165785" y="1646368"/>
                </a:cubicBezTo>
                <a:cubicBezTo>
                  <a:pt x="129610" y="1652806"/>
                  <a:pt x="62947" y="1676892"/>
                  <a:pt x="5771" y="1682351"/>
                </a:cubicBezTo>
                <a:lnTo>
                  <a:pt x="0" y="1682121"/>
                </a:lnTo>
                <a:lnTo>
                  <a:pt x="0" y="208540"/>
                </a:lnTo>
                <a:lnTo>
                  <a:pt x="1" y="20854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5215855" y="609600"/>
            <a:ext cx="5982131" cy="1330839"/>
          </a:xfrm>
        </p:spPr>
        <p:txBody>
          <a:bodyPr>
            <a:normAutofit/>
          </a:bodyPr>
          <a:lstStyle/>
          <a:p>
            <a:r>
              <a:rPr lang="en-US" sz="4000" b="1" dirty="0">
                <a:latin typeface="Times New Roman"/>
                <a:ea typeface="+mj-lt"/>
                <a:cs typeface="+mj-lt"/>
              </a:rPr>
              <a:t>12. FRANCHISE</a:t>
            </a:r>
            <a:endParaRPr lang="en-US" sz="4000" b="1">
              <a:latin typeface="Times New Roman"/>
              <a:cs typeface="Calibri Light"/>
            </a:endParaRPr>
          </a:p>
        </p:txBody>
      </p:sp>
      <p:sp>
        <p:nvSpPr>
          <p:cNvPr id="27" name="Freeform: Shape 26">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A63313B7-3007-48A7-BE97-9A74C1121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3" y="792481"/>
            <a:ext cx="4067694" cy="531020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F628C5B-FDD0-7460-F786-0BC951842E6D}"/>
              </a:ext>
            </a:extLst>
          </p:cNvPr>
          <p:cNvPicPr>
            <a:picLocks noChangeAspect="1"/>
          </p:cNvPicPr>
          <p:nvPr/>
        </p:nvPicPr>
        <p:blipFill rotWithShape="1">
          <a:blip r:embed="rId2"/>
          <a:srcRect l="17487" r="40647"/>
          <a:stretch/>
        </p:blipFill>
        <p:spPr>
          <a:xfrm>
            <a:off x="723899" y="969818"/>
            <a:ext cx="3704013" cy="4976553"/>
          </a:xfrm>
          <a:prstGeom prst="rect">
            <a:avLst/>
          </a:prstGeom>
        </p:spPr>
      </p:pic>
      <p:sp>
        <p:nvSpPr>
          <p:cNvPr id="31" name="Rectangle 6">
            <a:extLst>
              <a:ext uri="{FF2B5EF4-FFF2-40B4-BE49-F238E27FC236}">
                <a16:creationId xmlns:a16="http://schemas.microsoft.com/office/drawing/2014/main" id="{3FD46A31-BFB8-4D6E-8A49-A2DC0DEDA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6507" y="5869654"/>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215855" y="1721136"/>
            <a:ext cx="6284304" cy="4710000"/>
          </a:xfrm>
        </p:spPr>
        <p:txBody>
          <a:bodyPr vert="horz" lIns="91440" tIns="45720" rIns="91440" bIns="45720" rtlCol="0" anchor="t">
            <a:noAutofit/>
          </a:bodyPr>
          <a:lstStyle/>
          <a:p>
            <a:r>
              <a:rPr lang="en-US" sz="1800" dirty="0">
                <a:latin typeface="Times New Roman"/>
                <a:cs typeface="Times New Roman"/>
              </a:rPr>
              <a:t>The franchise business model is a system in which a business (the franchisor) grants the rights to use its brand, products, and operational model to an independent operator (the franchisee) in exchange for fees and royalties. This model allows for rapid expansion and brand consistency across different locations (Justis and Judd, 2004)</a:t>
            </a:r>
          </a:p>
          <a:p>
            <a:r>
              <a:rPr lang="en-US" sz="1800" b="1" dirty="0">
                <a:latin typeface="Times New Roman"/>
                <a:cs typeface="Calibri"/>
              </a:rPr>
              <a:t>Franchisor</a:t>
            </a:r>
            <a:r>
              <a:rPr lang="en-US" sz="1800" dirty="0">
                <a:latin typeface="Times New Roman"/>
                <a:cs typeface="Calibri"/>
              </a:rPr>
              <a:t> Owns the overarching business concept, brand, and operational model.</a:t>
            </a:r>
          </a:p>
          <a:p>
            <a:r>
              <a:rPr lang="en-US" sz="1800" b="1" dirty="0">
                <a:latin typeface="Times New Roman"/>
                <a:cs typeface="Calibri"/>
              </a:rPr>
              <a:t>Franchisee</a:t>
            </a:r>
            <a:r>
              <a:rPr lang="en-US" sz="1800" dirty="0">
                <a:latin typeface="Times New Roman"/>
                <a:cs typeface="Calibri"/>
              </a:rPr>
              <a:t> Invests in and operates a business unit using the franchisor's brand, systems, and support.</a:t>
            </a:r>
          </a:p>
          <a:p>
            <a:r>
              <a:rPr lang="en-US" sz="1800" b="1" dirty="0">
                <a:latin typeface="Times New Roman"/>
                <a:cs typeface="Calibri"/>
              </a:rPr>
              <a:t>Franchise Fee </a:t>
            </a:r>
          </a:p>
          <a:p>
            <a:pPr marL="971550" lvl="1">
              <a:buFont typeface="Courier New" panose="020B0604020202020204" pitchFamily="34" charset="0"/>
              <a:buChar char="o"/>
            </a:pPr>
            <a:r>
              <a:rPr lang="en-US" sz="1800" dirty="0">
                <a:latin typeface="Times New Roman"/>
                <a:cs typeface="Calibri"/>
              </a:rPr>
              <a:t>A one-time initial fee paid by the franchisee to the franchisor upon signing the franchise agreement.</a:t>
            </a:r>
          </a:p>
          <a:p>
            <a:pPr marL="971550" lvl="1">
              <a:buFont typeface="Courier New" panose="020B0604020202020204" pitchFamily="34" charset="0"/>
              <a:buChar char="o"/>
            </a:pPr>
            <a:r>
              <a:rPr lang="en-US" sz="1800" dirty="0">
                <a:latin typeface="Times New Roman"/>
                <a:cs typeface="Calibri"/>
              </a:rPr>
              <a:t>Typically covers the right to use the franchisor’s brand name, business model, and initial support services.</a:t>
            </a:r>
          </a:p>
          <a:p>
            <a:endParaRPr lang="en-US" sz="1800" dirty="0">
              <a:latin typeface="Times New Roman"/>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548640"/>
            <a:ext cx="3600860" cy="5431536"/>
          </a:xfrm>
        </p:spPr>
        <p:txBody>
          <a:bodyPr>
            <a:normAutofit/>
          </a:bodyPr>
          <a:lstStyle/>
          <a:p>
            <a:r>
              <a:rPr lang="en-US" b="1" dirty="0">
                <a:latin typeface="Times New Roman"/>
                <a:ea typeface="+mj-lt"/>
                <a:cs typeface="+mj-lt"/>
              </a:rPr>
              <a:t>12. FRANCHISE (cont.)</a:t>
            </a:r>
            <a:endParaRPr lang="en-US" b="1">
              <a:latin typeface="Times New Roman"/>
              <a:cs typeface="Calibri Light"/>
            </a:endParaRP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sz="2000" b="1" dirty="0">
                <a:latin typeface="Times New Roman"/>
                <a:cs typeface="Times New Roman"/>
              </a:rPr>
              <a:t>Franchisor Responsibilities</a:t>
            </a:r>
            <a:endParaRPr lang="en-US" sz="2000" b="1">
              <a:latin typeface="Times New Roman"/>
              <a:cs typeface="Calibri"/>
            </a:endParaRPr>
          </a:p>
          <a:p>
            <a:r>
              <a:rPr lang="en-US" sz="2000" i="1" dirty="0">
                <a:latin typeface="Times New Roman"/>
                <a:cs typeface="Times New Roman"/>
              </a:rPr>
              <a:t>Support and Guidance</a:t>
            </a:r>
            <a:endParaRPr lang="en-US" sz="2000" i="1">
              <a:latin typeface="Times New Roman"/>
              <a:cs typeface="Calibri"/>
            </a:endParaRPr>
          </a:p>
          <a:p>
            <a:pPr marL="1085850" lvl="1" indent="-400050">
              <a:buFont typeface="Courier New" panose="020B0604020202020204" pitchFamily="34" charset="0"/>
              <a:buChar char="o"/>
            </a:pPr>
            <a:r>
              <a:rPr lang="en-US" sz="2000" dirty="0">
                <a:latin typeface="Times New Roman"/>
                <a:cs typeface="Calibri"/>
              </a:rPr>
              <a:t>Training Providing initial and ongoing training programs to ensure franchisees understand and adhere to operational standards.</a:t>
            </a:r>
          </a:p>
          <a:p>
            <a:pPr marL="1085850" lvl="1" indent="-400050">
              <a:buFont typeface="Courier New" panose="020B0604020202020204" pitchFamily="34" charset="0"/>
              <a:buChar char="o"/>
            </a:pPr>
            <a:r>
              <a:rPr lang="en-US" sz="2000" dirty="0">
                <a:latin typeface="Times New Roman"/>
                <a:cs typeface="Calibri"/>
              </a:rPr>
              <a:t>Operational Support Offering ongoing assistance in areas such as marketing, technology updates, and business management.</a:t>
            </a:r>
          </a:p>
          <a:p>
            <a:r>
              <a:rPr lang="en-US" sz="2000" i="1" dirty="0">
                <a:latin typeface="Times New Roman"/>
                <a:cs typeface="Times New Roman"/>
              </a:rPr>
              <a:t>Brand Protection</a:t>
            </a:r>
            <a:endParaRPr lang="en-US" sz="2000" i="1">
              <a:latin typeface="Times New Roman"/>
              <a:cs typeface="Calibri"/>
            </a:endParaRPr>
          </a:p>
          <a:p>
            <a:pPr marL="1085850" lvl="1" indent="-400050">
              <a:buFont typeface="Courier New" panose="020B0604020202020204" pitchFamily="34" charset="0"/>
              <a:buChar char="o"/>
            </a:pPr>
            <a:r>
              <a:rPr lang="en-US" sz="2000" dirty="0">
                <a:latin typeface="Times New Roman"/>
                <a:cs typeface="Calibri"/>
              </a:rPr>
              <a:t>Quality Control Implementing standards and procedures to maintain consistency in product or service quality across all franchise locations.</a:t>
            </a:r>
          </a:p>
          <a:p>
            <a:pPr marL="1085850" lvl="1" indent="-400050">
              <a:buFont typeface="Courier New" panose="020B0604020202020204" pitchFamily="34" charset="0"/>
              <a:buChar char="o"/>
            </a:pPr>
            <a:r>
              <a:rPr lang="en-US" sz="2000" dirty="0">
                <a:latin typeface="Times New Roman"/>
                <a:cs typeface="Calibri"/>
              </a:rPr>
              <a:t>Compliance Monitoring franchisee adherence to brand guidelines, operational protocols, and legal requirements.</a:t>
            </a:r>
          </a:p>
        </p:txBody>
      </p:sp>
    </p:spTree>
    <p:extLst>
      <p:ext uri="{BB962C8B-B14F-4D97-AF65-F5344CB8AC3E}">
        <p14:creationId xmlns:p14="http://schemas.microsoft.com/office/powerpoint/2010/main" val="3082596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365125"/>
            <a:ext cx="10515600" cy="1325563"/>
          </a:xfrm>
        </p:spPr>
        <p:txBody>
          <a:bodyPr>
            <a:normAutofit/>
          </a:bodyPr>
          <a:lstStyle/>
          <a:p>
            <a:r>
              <a:rPr lang="en-US" b="1" dirty="0">
                <a:latin typeface="Times New Roman"/>
                <a:ea typeface="+mj-lt"/>
                <a:cs typeface="+mj-lt"/>
              </a:rPr>
              <a:t>12. FRANCHISE (cont.)</a:t>
            </a:r>
            <a:endParaRPr lang="en-US" b="1">
              <a:latin typeface="Times New Roman"/>
              <a:cs typeface="Calibri Light"/>
            </a:endParaRPr>
          </a:p>
        </p:txBody>
      </p:sp>
      <p:sp>
        <p:nvSpPr>
          <p:cNvPr id="3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838200" y="1929384"/>
            <a:ext cx="10880034" cy="4927326"/>
          </a:xfrm>
        </p:spPr>
        <p:txBody>
          <a:bodyPr vert="horz" lIns="91440" tIns="45720" rIns="91440" bIns="45720" rtlCol="0" anchor="t">
            <a:noAutofit/>
          </a:bodyPr>
          <a:lstStyle/>
          <a:p>
            <a:pPr marL="0" indent="0">
              <a:buNone/>
            </a:pPr>
            <a:r>
              <a:rPr lang="en-US" sz="1800" b="1" dirty="0">
                <a:latin typeface="Times New Roman"/>
                <a:cs typeface="Times New Roman"/>
              </a:rPr>
              <a:t>Components and Management by Franchisor</a:t>
            </a:r>
            <a:endParaRPr lang="en-US" sz="1800" b="1">
              <a:latin typeface="Times New Roman"/>
              <a:cs typeface="Calibri"/>
            </a:endParaRPr>
          </a:p>
          <a:p>
            <a:r>
              <a:rPr lang="en-US" sz="1800" b="1" dirty="0">
                <a:latin typeface="Times New Roman"/>
                <a:cs typeface="Times New Roman"/>
              </a:rPr>
              <a:t>Initial Franchise Fee</a:t>
            </a:r>
            <a:endParaRPr lang="en-US" sz="1800" b="1">
              <a:latin typeface="Times New Roman"/>
              <a:cs typeface="Calibri"/>
            </a:endParaRPr>
          </a:p>
          <a:p>
            <a:pPr marL="971550" lvl="1" indent="-285750">
              <a:buFont typeface="Courier New" panose="020B0604020202020204" pitchFamily="34" charset="0"/>
              <a:buChar char="o"/>
            </a:pPr>
            <a:r>
              <a:rPr lang="en-US" sz="1800" dirty="0">
                <a:latin typeface="Times New Roman"/>
                <a:cs typeface="Calibri"/>
              </a:rPr>
              <a:t>Purpose Compensates the franchisor for providing access to its established brand, business model, and support infrastructure.</a:t>
            </a:r>
          </a:p>
          <a:p>
            <a:pPr marL="971550" lvl="1" indent="-285750">
              <a:buFont typeface="Courier New" panose="020B0604020202020204" pitchFamily="34" charset="0"/>
              <a:buChar char="o"/>
            </a:pPr>
            <a:r>
              <a:rPr lang="en-US" sz="1800" dirty="0">
                <a:latin typeface="Times New Roman"/>
                <a:cs typeface="Calibri"/>
              </a:rPr>
              <a:t>Coverage Often includes training, initial marketing support, and assistance in site selection and setup.</a:t>
            </a:r>
          </a:p>
          <a:p>
            <a:r>
              <a:rPr lang="en-US" sz="1800" b="1" dirty="0">
                <a:latin typeface="Times New Roman"/>
                <a:cs typeface="Calibri" panose="020F0502020204030204"/>
              </a:rPr>
              <a:t>Ongoing Fees</a:t>
            </a:r>
          </a:p>
          <a:p>
            <a:pPr marL="971550" lvl="1" indent="-285750">
              <a:buFont typeface="Courier New" panose="020B0604020202020204" pitchFamily="34" charset="0"/>
              <a:buChar char="o"/>
            </a:pPr>
            <a:r>
              <a:rPr lang="en-US" sz="1800" dirty="0">
                <a:latin typeface="Times New Roman"/>
                <a:cs typeface="Calibri"/>
              </a:rPr>
              <a:t>Royalties Regular payments made by franchisees to the franchisor, usually based on a percentage of sales or a flat fee.</a:t>
            </a:r>
          </a:p>
          <a:p>
            <a:pPr marL="971550" lvl="1" indent="-285750">
              <a:buFont typeface="Courier New" panose="020B0604020202020204" pitchFamily="34" charset="0"/>
              <a:buChar char="o"/>
            </a:pPr>
            <a:r>
              <a:rPr lang="en-US" sz="1800" dirty="0">
                <a:latin typeface="Times New Roman"/>
                <a:cs typeface="Calibri"/>
              </a:rPr>
              <a:t>Advertising Fees Contributions toward national or regional marketing efforts managed by the franchisor to benefit all franchisees.</a:t>
            </a:r>
          </a:p>
          <a:p>
            <a:r>
              <a:rPr lang="en-US" sz="1800" b="1" dirty="0">
                <a:latin typeface="Times New Roman"/>
                <a:cs typeface="Calibri" panose="020F0502020204030204"/>
              </a:rPr>
              <a:t>Management and Allocation</a:t>
            </a:r>
          </a:p>
          <a:p>
            <a:pPr marL="971550" lvl="1" indent="-285750">
              <a:buFont typeface="Courier New" panose="020B0604020202020204" pitchFamily="34" charset="0"/>
              <a:buChar char="o"/>
            </a:pPr>
            <a:r>
              <a:rPr lang="en-US" sz="1800" dirty="0">
                <a:latin typeface="Times New Roman"/>
                <a:cs typeface="Calibri"/>
              </a:rPr>
              <a:t>Revenue Source Franchise fees contribute to the franchisor’s revenue stream, supporting ongoing operations, brand development, and support services for franchisees.</a:t>
            </a:r>
          </a:p>
          <a:p>
            <a:pPr marL="971550" lvl="1" indent="-285750">
              <a:buFont typeface="Courier New" panose="020B0604020202020204" pitchFamily="34" charset="0"/>
              <a:buChar char="o"/>
            </a:pPr>
            <a:r>
              <a:rPr lang="en-US" sz="1800" dirty="0">
                <a:latin typeface="Times New Roman"/>
                <a:cs typeface="Calibri"/>
              </a:rPr>
              <a:t>Legal and Compliance Franchisors manage the collection and allocation of fees in accordance with legal requirements and franchise agreements.</a:t>
            </a:r>
          </a:p>
        </p:txBody>
      </p:sp>
    </p:spTree>
    <p:extLst>
      <p:ext uri="{BB962C8B-B14F-4D97-AF65-F5344CB8AC3E}">
        <p14:creationId xmlns:p14="http://schemas.microsoft.com/office/powerpoint/2010/main" val="210268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DD1F9-3CFF-A49B-5120-95E7448BE3FB}"/>
              </a:ext>
            </a:extLst>
          </p:cNvPr>
          <p:cNvSpPr>
            <a:spLocks noGrp="1"/>
          </p:cNvSpPr>
          <p:nvPr>
            <p:ph type="title"/>
          </p:nvPr>
        </p:nvSpPr>
        <p:spPr>
          <a:xfrm>
            <a:off x="4654296" y="329184"/>
            <a:ext cx="6894576" cy="1783080"/>
          </a:xfrm>
        </p:spPr>
        <p:txBody>
          <a:bodyPr anchor="b">
            <a:normAutofit/>
          </a:bodyPr>
          <a:lstStyle/>
          <a:p>
            <a:r>
              <a:rPr lang="en-US" b="1" dirty="0">
                <a:latin typeface="Times New Roman"/>
                <a:cs typeface="Times New Roman"/>
              </a:rPr>
              <a:t>BUSINESS MODEL</a:t>
            </a:r>
          </a:p>
        </p:txBody>
      </p:sp>
      <p:pic>
        <p:nvPicPr>
          <p:cNvPr id="17" name="Picture 16" descr="Desk with productivity items">
            <a:extLst>
              <a:ext uri="{FF2B5EF4-FFF2-40B4-BE49-F238E27FC236}">
                <a16:creationId xmlns:a16="http://schemas.microsoft.com/office/drawing/2014/main" id="{92718F23-46D7-32BE-6256-A218CBFA28D6}"/>
              </a:ext>
            </a:extLst>
          </p:cNvPr>
          <p:cNvPicPr>
            <a:picLocks noChangeAspect="1"/>
          </p:cNvPicPr>
          <p:nvPr/>
        </p:nvPicPr>
        <p:blipFill rotWithShape="1">
          <a:blip r:embed="rId2"/>
          <a:srcRect l="38501" r="22112"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787B58-BC9F-0A7E-90C9-9C0AF03C1A34}"/>
              </a:ext>
            </a:extLst>
          </p:cNvPr>
          <p:cNvSpPr>
            <a:spLocks noGrp="1"/>
          </p:cNvSpPr>
          <p:nvPr>
            <p:ph idx="1"/>
          </p:nvPr>
        </p:nvSpPr>
        <p:spPr>
          <a:xfrm>
            <a:off x="4654296" y="2706624"/>
            <a:ext cx="6894576" cy="3483864"/>
          </a:xfrm>
        </p:spPr>
        <p:txBody>
          <a:bodyPr vert="horz" lIns="91440" tIns="45720" rIns="91440" bIns="45720" rtlCol="0">
            <a:normAutofit/>
          </a:bodyPr>
          <a:lstStyle/>
          <a:p>
            <a:r>
              <a:rPr lang="en-US" sz="2200" dirty="0">
                <a:latin typeface="Times New Roman"/>
                <a:cs typeface="Calibri"/>
              </a:rPr>
              <a:t>A business model for a startup is a structured plan that defines the value proposition, target customer segments, revenue streams, cost structure, and key activities required to deliver the product or service. It encompasses the strategy for generating revenue and sustaining the business over time. (Epstein, 2022)</a:t>
            </a:r>
            <a:endParaRPr lang="en-US" sz="2200" dirty="0">
              <a:latin typeface="Times New Roman"/>
              <a:cs typeface="Times New Roman"/>
            </a:endParaRPr>
          </a:p>
        </p:txBody>
      </p:sp>
    </p:spTree>
    <p:extLst>
      <p:ext uri="{BB962C8B-B14F-4D97-AF65-F5344CB8AC3E}">
        <p14:creationId xmlns:p14="http://schemas.microsoft.com/office/powerpoint/2010/main" val="2760915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685800"/>
            <a:ext cx="10506456" cy="1157005"/>
          </a:xfrm>
        </p:spPr>
        <p:txBody>
          <a:bodyPr anchor="b">
            <a:normAutofit/>
          </a:bodyPr>
          <a:lstStyle/>
          <a:p>
            <a:r>
              <a:rPr lang="en-US" b="1" dirty="0">
                <a:latin typeface="Times New Roman"/>
                <a:ea typeface="+mj-lt"/>
                <a:cs typeface="+mj-lt"/>
              </a:rPr>
              <a:t>12. FRANCHISE (cont.)</a:t>
            </a:r>
            <a:endParaRPr lang="en-US" b="1">
              <a:latin typeface="Times New Roman"/>
              <a:cs typeface="Calibri Light"/>
            </a:endParaRP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a:extLst>
              <a:ext uri="{FF2B5EF4-FFF2-40B4-BE49-F238E27FC236}">
                <a16:creationId xmlns:a16="http://schemas.microsoft.com/office/drawing/2014/main" id="{9DE43AA1-5645-F559-F7E3-5AA312FAE63E}"/>
              </a:ext>
            </a:extLst>
          </p:cNvPr>
          <p:cNvGraphicFramePr>
            <a:graphicFrameLocks noGrp="1"/>
          </p:cNvGraphicFramePr>
          <p:nvPr>
            <p:ph idx="1"/>
            <p:extLst>
              <p:ext uri="{D42A27DB-BD31-4B8C-83A1-F6EECF244321}">
                <p14:modId xmlns:p14="http://schemas.microsoft.com/office/powerpoint/2010/main" val="152867384"/>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8127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72493" y="238539"/>
            <a:ext cx="11018520" cy="1434415"/>
          </a:xfrm>
        </p:spPr>
        <p:txBody>
          <a:bodyPr anchor="b">
            <a:normAutofit/>
          </a:bodyPr>
          <a:lstStyle/>
          <a:p>
            <a:r>
              <a:rPr lang="en-US" sz="4800" b="1" dirty="0">
                <a:latin typeface="Times New Roman"/>
                <a:cs typeface="Times New Roman"/>
              </a:rPr>
              <a:t>13. DROPSHIPPING</a:t>
            </a:r>
          </a:p>
        </p:txBody>
      </p:sp>
      <p:sp>
        <p:nvSpPr>
          <p:cNvPr id="7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72493" y="2071316"/>
            <a:ext cx="6713552" cy="4119172"/>
          </a:xfrm>
        </p:spPr>
        <p:txBody>
          <a:bodyPr vert="horz" lIns="91440" tIns="45720" rIns="91440" bIns="45720" rtlCol="0" anchor="t">
            <a:noAutofit/>
          </a:bodyPr>
          <a:lstStyle/>
          <a:p>
            <a:r>
              <a:rPr lang="en-US" sz="2400" dirty="0">
                <a:latin typeface="Times New Roman"/>
                <a:cs typeface="Times New Roman"/>
              </a:rPr>
              <a:t>The </a:t>
            </a:r>
            <a:r>
              <a:rPr lang="en-US" sz="2400" dirty="0" err="1">
                <a:latin typeface="Times New Roman"/>
                <a:cs typeface="Times New Roman"/>
              </a:rPr>
              <a:t>Dropshipping</a:t>
            </a:r>
            <a:r>
              <a:rPr lang="en-US" sz="2400" dirty="0">
                <a:latin typeface="Times New Roman"/>
                <a:cs typeface="Times New Roman"/>
              </a:rPr>
              <a:t> business model is a retail fulfillment method where a store doesn't keep the products it sells in stock. Instead, when a store sells a product, it purchases the item from a third party and has it shipped directly to the customer. As a result, the seller doesn't handle the product directly. The main advantage of this model is that the store owner does not need to invest in inventory upfront (Greene, 2017)</a:t>
            </a:r>
          </a:p>
          <a:p>
            <a:endParaRPr lang="en-US" sz="2400" b="1" dirty="0">
              <a:latin typeface="Times New Roman"/>
              <a:cs typeface="Calibri" panose="020F0502020204030204"/>
            </a:endParaRPr>
          </a:p>
        </p:txBody>
      </p:sp>
      <p:pic>
        <p:nvPicPr>
          <p:cNvPr id="50" name="Picture 49" descr="Packages on conveyor belt">
            <a:extLst>
              <a:ext uri="{FF2B5EF4-FFF2-40B4-BE49-F238E27FC236}">
                <a16:creationId xmlns:a16="http://schemas.microsoft.com/office/drawing/2014/main" id="{020F834E-217D-CF77-52BC-8A79094C0304}"/>
              </a:ext>
            </a:extLst>
          </p:cNvPr>
          <p:cNvPicPr>
            <a:picLocks noChangeAspect="1"/>
          </p:cNvPicPr>
          <p:nvPr/>
        </p:nvPicPr>
        <p:blipFill rotWithShape="1">
          <a:blip r:embed="rId2"/>
          <a:srcRect l="2618" r="33166" b="2"/>
          <a:stretch/>
        </p:blipFill>
        <p:spPr>
          <a:xfrm>
            <a:off x="7675658" y="2093976"/>
            <a:ext cx="3941064" cy="4096512"/>
          </a:xfrm>
          <a:prstGeom prst="rect">
            <a:avLst/>
          </a:prstGeom>
        </p:spPr>
      </p:pic>
    </p:spTree>
    <p:extLst>
      <p:ext uri="{BB962C8B-B14F-4D97-AF65-F5344CB8AC3E}">
        <p14:creationId xmlns:p14="http://schemas.microsoft.com/office/powerpoint/2010/main" val="1712486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72493" y="238539"/>
            <a:ext cx="11018520" cy="1434415"/>
          </a:xfrm>
        </p:spPr>
        <p:txBody>
          <a:bodyPr anchor="b">
            <a:normAutofit/>
          </a:bodyPr>
          <a:lstStyle/>
          <a:p>
            <a:r>
              <a:rPr lang="en-US" sz="4800" b="1" dirty="0">
                <a:latin typeface="Times New Roman"/>
                <a:cs typeface="Times New Roman"/>
              </a:rPr>
              <a:t>13. DROPSHIPPING (cont.)</a:t>
            </a:r>
          </a:p>
        </p:txBody>
      </p:sp>
      <p:sp>
        <p:nvSpPr>
          <p:cNvPr id="7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72493" y="2071316"/>
            <a:ext cx="6713552" cy="4119172"/>
          </a:xfrm>
        </p:spPr>
        <p:txBody>
          <a:bodyPr vert="horz" lIns="91440" tIns="45720" rIns="91440" bIns="45720" rtlCol="0" anchor="t">
            <a:noAutofit/>
          </a:bodyPr>
          <a:lstStyle/>
          <a:p>
            <a:r>
              <a:rPr lang="en-US" sz="2000" b="1" dirty="0">
                <a:latin typeface="Times New Roman"/>
                <a:ea typeface="+mn-lt"/>
                <a:cs typeface="+mn-lt"/>
              </a:rPr>
              <a:t>Operational Process</a:t>
            </a:r>
            <a:endParaRPr lang="en-US" sz="2000" dirty="0">
              <a:latin typeface="Times New Roman"/>
              <a:cs typeface="Calibri"/>
            </a:endParaRPr>
          </a:p>
          <a:p>
            <a:pPr marL="914400" lvl="1" indent="-285750">
              <a:buFont typeface="Courier New" panose="020B0604020202020204" pitchFamily="34" charset="0"/>
              <a:buChar char="o"/>
            </a:pPr>
            <a:r>
              <a:rPr lang="en-US" sz="2000" dirty="0">
                <a:latin typeface="Times New Roman"/>
                <a:ea typeface="+mn-lt"/>
                <a:cs typeface="+mn-lt"/>
              </a:rPr>
              <a:t>The retailer (</a:t>
            </a:r>
            <a:r>
              <a:rPr lang="en-US" sz="2000" err="1">
                <a:latin typeface="Times New Roman"/>
                <a:ea typeface="+mn-lt"/>
                <a:cs typeface="+mn-lt"/>
              </a:rPr>
              <a:t>Dropshipper</a:t>
            </a:r>
            <a:r>
              <a:rPr lang="en-US" sz="2000" dirty="0">
                <a:latin typeface="Times New Roman"/>
                <a:ea typeface="+mn-lt"/>
                <a:cs typeface="+mn-lt"/>
              </a:rPr>
              <a:t>) lists products on their online store without purchasing inventory upfront.</a:t>
            </a:r>
            <a:endParaRPr lang="en-US" sz="2000" dirty="0">
              <a:latin typeface="Times New Roman"/>
              <a:cs typeface="Calibri"/>
            </a:endParaRPr>
          </a:p>
          <a:p>
            <a:pPr marL="914400" lvl="1" indent="-285750">
              <a:buFont typeface="Courier New" panose="020B0604020202020204" pitchFamily="34" charset="0"/>
              <a:buChar char="o"/>
            </a:pPr>
            <a:r>
              <a:rPr lang="en-US" sz="2000" dirty="0">
                <a:latin typeface="Times New Roman"/>
                <a:ea typeface="+mn-lt"/>
                <a:cs typeface="+mn-lt"/>
              </a:rPr>
              <a:t>When a customer makes a purchase, the retailer forwards the order and shipment details to a supplier or wholesaler (dropship supplier).</a:t>
            </a:r>
            <a:endParaRPr lang="en-US" sz="2000" dirty="0">
              <a:latin typeface="Times New Roman"/>
              <a:cs typeface="Calibri" panose="020F0502020204030204"/>
            </a:endParaRPr>
          </a:p>
          <a:p>
            <a:pPr marL="914400" lvl="1" indent="-285750">
              <a:buFont typeface="Courier New" panose="020B0604020202020204" pitchFamily="34" charset="0"/>
              <a:buChar char="o"/>
            </a:pPr>
            <a:r>
              <a:rPr lang="en-US" sz="2000" dirty="0">
                <a:latin typeface="Times New Roman"/>
                <a:ea typeface="+mn-lt"/>
                <a:cs typeface="+mn-lt"/>
              </a:rPr>
              <a:t>The supplier then ships the product directly to the customer.</a:t>
            </a:r>
            <a:endParaRPr lang="en-US" sz="2000" dirty="0">
              <a:latin typeface="Times New Roman"/>
              <a:cs typeface="Calibri" panose="020F0502020204030204"/>
            </a:endParaRPr>
          </a:p>
        </p:txBody>
      </p:sp>
      <p:pic>
        <p:nvPicPr>
          <p:cNvPr id="50" name="Picture 49" descr="Packages on conveyor belt">
            <a:extLst>
              <a:ext uri="{FF2B5EF4-FFF2-40B4-BE49-F238E27FC236}">
                <a16:creationId xmlns:a16="http://schemas.microsoft.com/office/drawing/2014/main" id="{020F834E-217D-CF77-52BC-8A79094C0304}"/>
              </a:ext>
            </a:extLst>
          </p:cNvPr>
          <p:cNvPicPr>
            <a:picLocks noChangeAspect="1"/>
          </p:cNvPicPr>
          <p:nvPr/>
        </p:nvPicPr>
        <p:blipFill rotWithShape="1">
          <a:blip r:embed="rId2"/>
          <a:srcRect l="2618" r="33166" b="2"/>
          <a:stretch/>
        </p:blipFill>
        <p:spPr>
          <a:xfrm>
            <a:off x="7675658" y="2093976"/>
            <a:ext cx="3941064" cy="409651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4570" y="762001"/>
            <a:ext cx="5721057" cy="1708242"/>
          </a:xfrm>
        </p:spPr>
        <p:txBody>
          <a:bodyPr anchor="ctr">
            <a:normAutofit/>
          </a:bodyPr>
          <a:lstStyle/>
          <a:p>
            <a:r>
              <a:rPr lang="en-US" sz="3600" b="1" dirty="0">
                <a:latin typeface="Times New Roman"/>
                <a:cs typeface="Times New Roman"/>
              </a:rPr>
              <a:t>13. DROPSHIPPING (cont.)</a:t>
            </a:r>
          </a:p>
        </p:txBody>
      </p:sp>
      <p:sp>
        <p:nvSpPr>
          <p:cNvPr id="3" name="Content Placeholder"/>
          <p:cNvSpPr>
            <a:spLocks noGrp="1"/>
          </p:cNvSpPr>
          <p:nvPr>
            <p:ph idx="1"/>
          </p:nvPr>
        </p:nvSpPr>
        <p:spPr>
          <a:xfrm>
            <a:off x="761800" y="2470244"/>
            <a:ext cx="5334197" cy="3769835"/>
          </a:xfrm>
        </p:spPr>
        <p:txBody>
          <a:bodyPr vert="horz" lIns="91440" tIns="45720" rIns="91440" bIns="45720" rtlCol="0" anchor="ctr">
            <a:noAutofit/>
          </a:bodyPr>
          <a:lstStyle/>
          <a:p>
            <a:pPr marL="0" indent="0">
              <a:buNone/>
            </a:pPr>
            <a:r>
              <a:rPr lang="en-US" sz="1800" b="1" dirty="0">
                <a:latin typeface="Times New Roman"/>
                <a:cs typeface="Times New Roman"/>
              </a:rPr>
              <a:t>Relevance in the Tech Industry</a:t>
            </a:r>
          </a:p>
          <a:p>
            <a:r>
              <a:rPr lang="en-US" sz="1800" b="1" i="1" dirty="0">
                <a:latin typeface="Times New Roman"/>
                <a:cs typeface="Times New Roman"/>
              </a:rPr>
              <a:t>E-commerce Platforms</a:t>
            </a:r>
          </a:p>
          <a:p>
            <a:pPr lvl="1" indent="0">
              <a:buNone/>
            </a:pPr>
            <a:r>
              <a:rPr lang="en-US" sz="1800" err="1">
                <a:latin typeface="Times New Roman"/>
                <a:cs typeface="Times New Roman"/>
              </a:rPr>
              <a:t>Dropshipping</a:t>
            </a:r>
            <a:r>
              <a:rPr lang="en-US" sz="1800" dirty="0">
                <a:latin typeface="Times New Roman"/>
                <a:cs typeface="Times New Roman"/>
              </a:rPr>
              <a:t> has gained popularity on major e-commerce platforms such as Shopify, WooCommerce, and eBay, enabling tech-savvy entrepreneurs to start online stores with minimal overhead.</a:t>
            </a:r>
          </a:p>
          <a:p>
            <a:r>
              <a:rPr lang="en-US" sz="1800" b="1" i="1" dirty="0">
                <a:latin typeface="Times New Roman"/>
                <a:ea typeface="+mn-lt"/>
                <a:cs typeface="+mn-lt"/>
              </a:rPr>
              <a:t>Tech Integration</a:t>
            </a:r>
            <a:endParaRPr lang="en-US" sz="1800" b="1" i="1" dirty="0">
              <a:latin typeface="Times New Roman"/>
              <a:cs typeface="Calibri"/>
            </a:endParaRPr>
          </a:p>
          <a:p>
            <a:pPr lvl="1" indent="-285750">
              <a:buFont typeface="Courier New" panose="020B0604020202020204" pitchFamily="34" charset="0"/>
              <a:buChar char="o"/>
            </a:pPr>
            <a:r>
              <a:rPr lang="en-US" sz="1800" dirty="0">
                <a:latin typeface="Times New Roman"/>
                <a:ea typeface="+mn-lt"/>
                <a:cs typeface="+mn-lt"/>
              </a:rPr>
              <a:t>Automation tools and software streamline order processing, inventory management, and supplier communication, enhancing efficiency and scalability.</a:t>
            </a:r>
            <a:endParaRPr lang="en-US" sz="1800" dirty="0">
              <a:latin typeface="Times New Roman"/>
              <a:cs typeface="Calibri"/>
            </a:endParaRPr>
          </a:p>
          <a:p>
            <a:pPr lvl="1" indent="-285750">
              <a:buFont typeface="Courier New" panose="020B0604020202020204" pitchFamily="34" charset="0"/>
              <a:buChar char="o"/>
            </a:pPr>
            <a:r>
              <a:rPr lang="en-US" sz="1800" dirty="0">
                <a:latin typeface="Times New Roman"/>
                <a:ea typeface="+mn-lt"/>
                <a:cs typeface="+mn-lt"/>
              </a:rPr>
              <a:t>Digital marketing and SEO techniques are leveraged to attract customers and drive sales without traditional brick-and-mortar constraints.</a:t>
            </a:r>
          </a:p>
        </p:txBody>
      </p:sp>
      <p:pic>
        <p:nvPicPr>
          <p:cNvPr id="5" name="Picture 4" descr="Packages on conveyor belt">
            <a:extLst>
              <a:ext uri="{FF2B5EF4-FFF2-40B4-BE49-F238E27FC236}">
                <a16:creationId xmlns:a16="http://schemas.microsoft.com/office/drawing/2014/main" id="{5682E822-15E3-82D2-3BCF-31F18A6DFFDD}"/>
              </a:ext>
            </a:extLst>
          </p:cNvPr>
          <p:cNvPicPr>
            <a:picLocks noChangeAspect="1"/>
          </p:cNvPicPr>
          <p:nvPr/>
        </p:nvPicPr>
        <p:blipFill rotWithShape="1">
          <a:blip r:embed="rId2"/>
          <a:srcRect l="8809" r="3935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88586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365125"/>
            <a:ext cx="5403716" cy="1807305"/>
          </a:xfrm>
        </p:spPr>
        <p:txBody>
          <a:bodyPr>
            <a:normAutofit/>
          </a:bodyPr>
          <a:lstStyle/>
          <a:p>
            <a:r>
              <a:rPr lang="en-US" sz="3200" b="1" dirty="0">
                <a:latin typeface="Times New Roman"/>
                <a:cs typeface="Times New Roman"/>
              </a:rPr>
              <a:t>13. DROPSHIPPING (cont.)</a:t>
            </a:r>
          </a:p>
        </p:txBody>
      </p:sp>
      <p:sp>
        <p:nvSpPr>
          <p:cNvPr id="3" name="Content Placeholder"/>
          <p:cNvSpPr>
            <a:spLocks noGrp="1"/>
          </p:cNvSpPr>
          <p:nvPr>
            <p:ph idx="1"/>
          </p:nvPr>
        </p:nvSpPr>
        <p:spPr>
          <a:xfrm>
            <a:off x="838200" y="1945613"/>
            <a:ext cx="5394989" cy="4231350"/>
          </a:xfrm>
        </p:spPr>
        <p:txBody>
          <a:bodyPr vert="horz" lIns="91440" tIns="45720" rIns="91440" bIns="45720" rtlCol="0" anchor="t">
            <a:noAutofit/>
          </a:bodyPr>
          <a:lstStyle/>
          <a:p>
            <a:pPr marL="0" indent="0">
              <a:buNone/>
            </a:pPr>
            <a:r>
              <a:rPr lang="en-US" sz="2000" b="1" dirty="0">
                <a:latin typeface="Times New Roman"/>
                <a:cs typeface="Calibri"/>
              </a:rPr>
              <a:t>Case studies</a:t>
            </a:r>
          </a:p>
          <a:p>
            <a:r>
              <a:rPr lang="en-US" sz="2000" b="1" dirty="0">
                <a:latin typeface="Times New Roman"/>
                <a:cs typeface="Times New Roman"/>
              </a:rPr>
              <a:t>Shopify</a:t>
            </a:r>
            <a:endParaRPr lang="en-US" sz="2000" dirty="0">
              <a:latin typeface="Times New Roman"/>
              <a:cs typeface="Times New Roman"/>
            </a:endParaRPr>
          </a:p>
          <a:p>
            <a:pPr marL="0" indent="0">
              <a:buNone/>
            </a:pPr>
            <a:r>
              <a:rPr lang="en-US" sz="2000" dirty="0">
                <a:latin typeface="Times New Roman"/>
                <a:cs typeface="Times New Roman"/>
              </a:rPr>
              <a:t>Shopify has facilitated numerous successful </a:t>
            </a:r>
            <a:r>
              <a:rPr lang="en-US" sz="2000" err="1">
                <a:latin typeface="Times New Roman"/>
                <a:cs typeface="Times New Roman"/>
              </a:rPr>
              <a:t>Dropshipping</a:t>
            </a:r>
            <a:r>
              <a:rPr lang="en-US" sz="2000" dirty="0">
                <a:latin typeface="Times New Roman"/>
                <a:cs typeface="Times New Roman"/>
              </a:rPr>
              <a:t> businesses through its e-commerce platform and integrated apps, offering entrepreneurs the tools to launch and manage online stores efficiently.</a:t>
            </a:r>
          </a:p>
          <a:p>
            <a:pPr marL="0" indent="0">
              <a:buNone/>
            </a:pPr>
            <a:endParaRPr lang="en-US" sz="2000" dirty="0">
              <a:latin typeface="Times New Roman"/>
              <a:ea typeface="+mn-lt"/>
              <a:cs typeface="Times New Roman"/>
            </a:endParaRPr>
          </a:p>
          <a:p>
            <a:r>
              <a:rPr lang="en-US" sz="2000" b="1" dirty="0">
                <a:latin typeface="Times New Roman"/>
                <a:ea typeface="+mn-lt"/>
                <a:cs typeface="+mn-lt"/>
              </a:rPr>
              <a:t>AliExpress</a:t>
            </a:r>
            <a:endParaRPr lang="en-US" sz="2000" dirty="0">
              <a:latin typeface="Times New Roman"/>
              <a:cs typeface="Calibri" panose="020F0502020204030204"/>
            </a:endParaRPr>
          </a:p>
          <a:p>
            <a:pPr marL="0" indent="0">
              <a:buNone/>
            </a:pPr>
            <a:r>
              <a:rPr lang="en-US" sz="2000" dirty="0">
                <a:latin typeface="Times New Roman"/>
                <a:ea typeface="+mn-lt"/>
                <a:cs typeface="+mn-lt"/>
              </a:rPr>
              <a:t>A prominent </a:t>
            </a:r>
            <a:r>
              <a:rPr lang="en-US" sz="2000" dirty="0" err="1">
                <a:latin typeface="Times New Roman"/>
                <a:ea typeface="+mn-lt"/>
                <a:cs typeface="+mn-lt"/>
              </a:rPr>
              <a:t>Dropshipping</a:t>
            </a:r>
            <a:r>
              <a:rPr lang="en-US" sz="2000" dirty="0">
                <a:latin typeface="Times New Roman"/>
                <a:ea typeface="+mn-lt"/>
                <a:cs typeface="+mn-lt"/>
              </a:rPr>
              <a:t> platform operated by Alibaba Group, connecting retailers with suppliers globally. It enables entrepreneurs to source a wide range of products directly from manufacturers or wholesalers.</a:t>
            </a:r>
            <a:endParaRPr lang="en-US" sz="2000" dirty="0">
              <a:latin typeface="Times New Roman"/>
              <a:cs typeface="Calibri"/>
            </a:endParaRPr>
          </a:p>
        </p:txBody>
      </p:sp>
      <p:pic>
        <p:nvPicPr>
          <p:cNvPr id="5" name="Picture 4" descr="Multi coloured shirts hanging on the closet">
            <a:extLst>
              <a:ext uri="{FF2B5EF4-FFF2-40B4-BE49-F238E27FC236}">
                <a16:creationId xmlns:a16="http://schemas.microsoft.com/office/drawing/2014/main" id="{E86F27BA-7D03-C195-BCB5-54C5EB41C57B}"/>
              </a:ext>
            </a:extLst>
          </p:cNvPr>
          <p:cNvPicPr>
            <a:picLocks noChangeAspect="1"/>
          </p:cNvPicPr>
          <p:nvPr/>
        </p:nvPicPr>
        <p:blipFill rotWithShape="1">
          <a:blip r:embed="rId2"/>
          <a:srcRect l="1961" r="4022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50613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72493" y="238539"/>
            <a:ext cx="11018520" cy="1434415"/>
          </a:xfrm>
        </p:spPr>
        <p:txBody>
          <a:bodyPr anchor="b">
            <a:normAutofit/>
          </a:bodyPr>
          <a:lstStyle/>
          <a:p>
            <a:r>
              <a:rPr lang="en-US" b="1" dirty="0">
                <a:latin typeface="Times New Roman"/>
                <a:cs typeface="Times New Roman"/>
              </a:rPr>
              <a:t>14. RAZOR AND BLADES</a:t>
            </a:r>
            <a:endParaRPr lang="en-US" b="1">
              <a:latin typeface="Times New Roman"/>
              <a:cs typeface="Calibri Light"/>
            </a:endParaRP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72493" y="2071316"/>
            <a:ext cx="6713552" cy="4119172"/>
          </a:xfrm>
        </p:spPr>
        <p:txBody>
          <a:bodyPr vert="horz" lIns="91440" tIns="45720" rIns="91440" bIns="45720" rtlCol="0" anchor="t">
            <a:normAutofit/>
          </a:bodyPr>
          <a:lstStyle/>
          <a:p>
            <a:pPr marL="342900" indent="-342900"/>
            <a:r>
              <a:rPr lang="en-US" sz="2200" dirty="0">
                <a:latin typeface="Times New Roman"/>
                <a:cs typeface="Times New Roman"/>
              </a:rPr>
              <a:t>The </a:t>
            </a:r>
            <a:r>
              <a:rPr lang="en-US" sz="2200" dirty="0">
                <a:latin typeface="Times New Roman"/>
                <a:ea typeface="+mn-lt"/>
                <a:cs typeface="Times New Roman"/>
              </a:rPr>
              <a:t>Razor </a:t>
            </a:r>
            <a:r>
              <a:rPr lang="en-US" sz="2200" dirty="0">
                <a:latin typeface="Times New Roman"/>
                <a:cs typeface="Times New Roman"/>
              </a:rPr>
              <a:t>and Blades business model, also known as the "tied products model," involves selling a durable product at a low price (or giving it away for free) </a:t>
            </a:r>
            <a:r>
              <a:rPr lang="en-US" sz="2200" dirty="0">
                <a:latin typeface="Times New Roman"/>
                <a:ea typeface="+mn-lt"/>
                <a:cs typeface="Times New Roman"/>
              </a:rPr>
              <a:t>to increase sales of a complementary consumable product that generates recurring revenue. </a:t>
            </a:r>
            <a:endParaRPr lang="en-US" sz="2200">
              <a:latin typeface="Calibri" panose="020F0502020204030204"/>
              <a:ea typeface="+mn-lt"/>
              <a:cs typeface="Calibri" panose="020F0502020204030204"/>
            </a:endParaRPr>
          </a:p>
          <a:p>
            <a:pPr marL="342900" indent="-342900"/>
            <a:r>
              <a:rPr lang="en-US" sz="2200" dirty="0">
                <a:latin typeface="Times New Roman"/>
                <a:ea typeface="+mn-lt"/>
                <a:cs typeface="Times New Roman"/>
              </a:rPr>
              <a:t>The model gets its name from the classic example of selling razors at a low cost and making a profit from the ongoing sale of replacement blades (Shapiro and Varian, 1999</a:t>
            </a:r>
            <a:r>
              <a:rPr lang="en-US" sz="2200" dirty="0">
                <a:latin typeface="Times New Roman"/>
                <a:cs typeface="Times New Roman"/>
              </a:rPr>
              <a:t>).</a:t>
            </a:r>
            <a:endParaRPr lang="en-US" sz="2200">
              <a:cs typeface="Calibri"/>
            </a:endParaRPr>
          </a:p>
        </p:txBody>
      </p:sp>
      <p:pic>
        <p:nvPicPr>
          <p:cNvPr id="4" name="Picture 3" descr="A package of razors&#10;&#10;Description automatically generated">
            <a:extLst>
              <a:ext uri="{FF2B5EF4-FFF2-40B4-BE49-F238E27FC236}">
                <a16:creationId xmlns:a16="http://schemas.microsoft.com/office/drawing/2014/main" id="{AAF4372A-3622-98C9-6F0C-98BE8F129A90}"/>
              </a:ext>
            </a:extLst>
          </p:cNvPr>
          <p:cNvPicPr>
            <a:picLocks noChangeAspect="1"/>
          </p:cNvPicPr>
          <p:nvPr/>
        </p:nvPicPr>
        <p:blipFill rotWithShape="1">
          <a:blip r:embed="rId2"/>
          <a:srcRect l="4944" r="3659" b="-3"/>
          <a:stretch/>
        </p:blipFill>
        <p:spPr>
          <a:xfrm>
            <a:off x="7675658" y="2093976"/>
            <a:ext cx="3941064" cy="4096512"/>
          </a:xfrm>
          <a:prstGeom prst="rect">
            <a:avLst/>
          </a:prstGeom>
        </p:spPr>
      </p:pic>
    </p:spTree>
    <p:extLst>
      <p:ext uri="{BB962C8B-B14F-4D97-AF65-F5344CB8AC3E}">
        <p14:creationId xmlns:p14="http://schemas.microsoft.com/office/powerpoint/2010/main" val="3550138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654296" y="329184"/>
            <a:ext cx="6894576" cy="1783080"/>
          </a:xfrm>
        </p:spPr>
        <p:txBody>
          <a:bodyPr anchor="b">
            <a:normAutofit/>
          </a:bodyPr>
          <a:lstStyle/>
          <a:p>
            <a:r>
              <a:rPr lang="en-US" sz="4000" b="1" dirty="0">
                <a:latin typeface="Times New Roman"/>
                <a:cs typeface="Times New Roman"/>
              </a:rPr>
              <a:t>14. RAZOR AND BLADES (cont.)</a:t>
            </a:r>
          </a:p>
        </p:txBody>
      </p:sp>
      <p:pic>
        <p:nvPicPr>
          <p:cNvPr id="5" name="Picture 4" descr="Stretched steel tapes in different lengths">
            <a:extLst>
              <a:ext uri="{FF2B5EF4-FFF2-40B4-BE49-F238E27FC236}">
                <a16:creationId xmlns:a16="http://schemas.microsoft.com/office/drawing/2014/main" id="{CEF39FD1-637B-069B-3D3A-92245DA87B8C}"/>
              </a:ext>
            </a:extLst>
          </p:cNvPr>
          <p:cNvPicPr>
            <a:picLocks noChangeAspect="1"/>
          </p:cNvPicPr>
          <p:nvPr/>
        </p:nvPicPr>
        <p:blipFill rotWithShape="1">
          <a:blip r:embed="rId2"/>
          <a:srcRect l="30332" r="30430" b="7"/>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4260159" y="2640935"/>
            <a:ext cx="7551471" cy="4193311"/>
          </a:xfrm>
        </p:spPr>
        <p:txBody>
          <a:bodyPr vert="horz" lIns="91440" tIns="45720" rIns="91440" bIns="45720" rtlCol="0" anchor="t">
            <a:noAutofit/>
          </a:bodyPr>
          <a:lstStyle/>
          <a:p>
            <a:pPr marL="0" indent="0">
              <a:buNone/>
            </a:pPr>
            <a:r>
              <a:rPr lang="en-US" sz="2000" b="1" dirty="0">
                <a:latin typeface="Times New Roman"/>
                <a:cs typeface="Calibri"/>
              </a:rPr>
              <a:t>Concept</a:t>
            </a:r>
            <a:endParaRPr lang="en-US" b="1" dirty="0">
              <a:latin typeface="Times New Roman"/>
              <a:cs typeface="Calibri" panose="020F0502020204030204"/>
            </a:endParaRPr>
          </a:p>
          <a:p>
            <a:pPr marL="914400" lvl="1" indent="-457200">
              <a:buFont typeface="Courier New" panose="020B0604020202020204" pitchFamily="34" charset="0"/>
              <a:buChar char="o"/>
            </a:pPr>
            <a:r>
              <a:rPr lang="en-US" sz="2000" b="1" i="1" dirty="0">
                <a:latin typeface="Times New Roman"/>
                <a:cs typeface="Calibri"/>
              </a:rPr>
              <a:t>Low-Cost Base Product </a:t>
            </a:r>
            <a:r>
              <a:rPr lang="en-US" sz="2000" dirty="0">
                <a:latin typeface="Times New Roman"/>
                <a:cs typeface="Calibri"/>
              </a:rPr>
              <a:t>The initial product (razor) is sold at a low price or even at a loss to attract customers.</a:t>
            </a:r>
          </a:p>
          <a:p>
            <a:pPr marL="914400" lvl="1" indent="-457200">
              <a:buFont typeface="Courier New" panose="020B0604020202020204" pitchFamily="34" charset="0"/>
              <a:buChar char="o"/>
            </a:pPr>
            <a:r>
              <a:rPr lang="en-US" sz="2000" b="1" i="1" dirty="0">
                <a:latin typeface="Times New Roman"/>
                <a:cs typeface="Calibri"/>
              </a:rPr>
              <a:t>High-Profit Consumables</a:t>
            </a:r>
            <a:r>
              <a:rPr lang="en-US" sz="2000" dirty="0">
                <a:latin typeface="Times New Roman"/>
                <a:cs typeface="Calibri"/>
              </a:rPr>
              <a:t> Complementary products or services (blades) are sold at a higher margin to generate recurring revenue.</a:t>
            </a:r>
          </a:p>
          <a:p>
            <a:pPr marL="0" indent="0">
              <a:buNone/>
            </a:pPr>
            <a:r>
              <a:rPr lang="en-US" sz="2000" b="1" dirty="0">
                <a:latin typeface="Times New Roman"/>
                <a:cs typeface="Calibri"/>
              </a:rPr>
              <a:t>Strategy</a:t>
            </a:r>
          </a:p>
          <a:p>
            <a:pPr marL="914400" lvl="1" indent="-457200">
              <a:buFont typeface="Courier New" panose="020B0604020202020204" pitchFamily="34" charset="0"/>
              <a:buChar char="o"/>
            </a:pPr>
            <a:r>
              <a:rPr lang="en-US" sz="2000" b="1" i="1" dirty="0">
                <a:latin typeface="Times New Roman"/>
                <a:cs typeface="Calibri"/>
              </a:rPr>
              <a:t>Lock-in Effect </a:t>
            </a:r>
            <a:r>
              <a:rPr lang="en-US" sz="2000" dirty="0">
                <a:latin typeface="Times New Roman"/>
                <a:cs typeface="Calibri"/>
              </a:rPr>
              <a:t>Customers are initially attracted by the low price of the base product and subsequently locked into purchasing higher-margin consumables over time.</a:t>
            </a:r>
          </a:p>
          <a:p>
            <a:pPr marL="914400" lvl="1" indent="-457200">
              <a:buFont typeface="Courier New" panose="020B0604020202020204" pitchFamily="34" charset="0"/>
              <a:buChar char="o"/>
            </a:pPr>
            <a:r>
              <a:rPr lang="en-US" sz="2000" b="1" i="1" dirty="0">
                <a:latin typeface="Times New Roman"/>
                <a:cs typeface="Calibri"/>
              </a:rPr>
              <a:t>Long-term Revenue</a:t>
            </a:r>
            <a:r>
              <a:rPr lang="en-US" sz="2000" dirty="0">
                <a:latin typeface="Times New Roman"/>
                <a:cs typeface="Calibri"/>
              </a:rPr>
              <a:t> Revenue is sustained through repeat purchases of consumables, creating a profitable lifecycle despite the initial low margins on the base product.</a:t>
            </a:r>
          </a:p>
        </p:txBody>
      </p:sp>
    </p:spTree>
    <p:extLst>
      <p:ext uri="{BB962C8B-B14F-4D97-AF65-F5344CB8AC3E}">
        <p14:creationId xmlns:p14="http://schemas.microsoft.com/office/powerpoint/2010/main" val="1586107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2EB0C-9CFB-BD01-D528-697A72C47472}"/>
              </a:ext>
            </a:extLst>
          </p:cNvPr>
          <p:cNvSpPr>
            <a:spLocks noGrp="1"/>
          </p:cNvSpPr>
          <p:nvPr>
            <p:ph type="title"/>
          </p:nvPr>
        </p:nvSpPr>
        <p:spPr>
          <a:xfrm>
            <a:off x="4654296" y="329184"/>
            <a:ext cx="6894576" cy="1783080"/>
          </a:xfrm>
        </p:spPr>
        <p:txBody>
          <a:bodyPr anchor="b">
            <a:normAutofit/>
          </a:bodyPr>
          <a:lstStyle/>
          <a:p>
            <a:r>
              <a:rPr lang="en-US" b="1" dirty="0">
                <a:latin typeface="Times New Roman"/>
                <a:cs typeface="Calibri Light"/>
              </a:rPr>
              <a:t>14. RAZOR AND BLADES (cont.)</a:t>
            </a:r>
            <a:endParaRPr lang="en-US">
              <a:latin typeface="Times New Roman"/>
              <a:cs typeface="Calibri Light"/>
            </a:endParaRPr>
          </a:p>
        </p:txBody>
      </p:sp>
      <p:pic>
        <p:nvPicPr>
          <p:cNvPr id="18" name="Picture 17" descr="Gadgets on a desk">
            <a:extLst>
              <a:ext uri="{FF2B5EF4-FFF2-40B4-BE49-F238E27FC236}">
                <a16:creationId xmlns:a16="http://schemas.microsoft.com/office/drawing/2014/main" id="{8177A08E-ACB1-1F20-0EDA-E243208A7E96}"/>
              </a:ext>
            </a:extLst>
          </p:cNvPr>
          <p:cNvPicPr>
            <a:picLocks noChangeAspect="1"/>
          </p:cNvPicPr>
          <p:nvPr/>
        </p:nvPicPr>
        <p:blipFill rotWithShape="1">
          <a:blip r:embed="rId2"/>
          <a:srcRect l="12654" r="43029" b="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9"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9F80C2-95FD-AE5E-5AD6-A08CCF27C250}"/>
              </a:ext>
            </a:extLst>
          </p:cNvPr>
          <p:cNvSpPr>
            <a:spLocks noGrp="1"/>
          </p:cNvSpPr>
          <p:nvPr>
            <p:ph idx="1"/>
          </p:nvPr>
        </p:nvSpPr>
        <p:spPr>
          <a:xfrm>
            <a:off x="4654296" y="2706624"/>
            <a:ext cx="6894576" cy="3483864"/>
          </a:xfrm>
        </p:spPr>
        <p:txBody>
          <a:bodyPr vert="horz" lIns="91440" tIns="45720" rIns="91440" bIns="45720" rtlCol="0" anchor="t">
            <a:normAutofit/>
          </a:bodyPr>
          <a:lstStyle/>
          <a:p>
            <a:pPr marL="0" indent="0">
              <a:buNone/>
            </a:pPr>
            <a:r>
              <a:rPr lang="en-US" sz="1900" b="1" dirty="0">
                <a:latin typeface="Times New Roman"/>
                <a:cs typeface="Calibri"/>
              </a:rPr>
              <a:t>Big Tech Case Study Gaming Consoles </a:t>
            </a:r>
            <a:r>
              <a:rPr lang="en-US" sz="1900" dirty="0">
                <a:latin typeface="Times New Roman"/>
                <a:cs typeface="Calibri"/>
              </a:rPr>
              <a:t>(e.g., Xbox and PlayStation)</a:t>
            </a:r>
            <a:endParaRPr lang="en-US" sz="1900" b="1" dirty="0">
              <a:latin typeface="Times New Roman"/>
              <a:cs typeface="Calibri"/>
            </a:endParaRPr>
          </a:p>
          <a:p>
            <a:r>
              <a:rPr lang="en-US" sz="1900" i="1" dirty="0">
                <a:latin typeface="Times New Roman"/>
                <a:cs typeface="Calibri"/>
              </a:rPr>
              <a:t>Base Product (Razor)</a:t>
            </a:r>
            <a:r>
              <a:rPr lang="en-US" sz="1900" dirty="0">
                <a:latin typeface="Times New Roman"/>
                <a:cs typeface="Calibri"/>
              </a:rPr>
              <a:t> Game consoles are often sold at a subsidized or break-even price initially to attract gamers into their ecosystem.</a:t>
            </a:r>
            <a:endParaRPr lang="en-US" sz="1900" dirty="0">
              <a:latin typeface="Times New Roman"/>
              <a:cs typeface="Times New Roman"/>
            </a:endParaRPr>
          </a:p>
          <a:p>
            <a:r>
              <a:rPr lang="en-US" sz="1900" i="1" dirty="0">
                <a:latin typeface="Times New Roman"/>
                <a:cs typeface="Calibri"/>
              </a:rPr>
              <a:t>Consumables (Blades) </a:t>
            </a:r>
            <a:r>
              <a:rPr lang="en-US" sz="1900" dirty="0">
                <a:latin typeface="Times New Roman"/>
                <a:cs typeface="Calibri"/>
              </a:rPr>
              <a:t>High-margin revenue is generated from game sales, downloadable content (DLC), subscriptions (e.g., Xbox Live, PlayStation Plus), and accessories.</a:t>
            </a:r>
            <a:endParaRPr lang="en-US" sz="1900" dirty="0">
              <a:latin typeface="Times New Roman"/>
              <a:cs typeface="Times New Roman"/>
            </a:endParaRPr>
          </a:p>
          <a:p>
            <a:r>
              <a:rPr lang="en-US" sz="1900" i="1" dirty="0">
                <a:latin typeface="Times New Roman"/>
                <a:cs typeface="Calibri"/>
              </a:rPr>
              <a:t>Lock-in and Ecosystem </a:t>
            </a:r>
            <a:r>
              <a:rPr lang="en-US" sz="1900" dirty="0">
                <a:latin typeface="Times New Roman"/>
                <a:cs typeface="Calibri"/>
              </a:rPr>
              <a:t>Once consumers invest in a gaming console, they are more likely to purchase games and accessories specific to that platform, creating a profitable recurring revenue stream.</a:t>
            </a:r>
            <a:endParaRPr lang="en-US" sz="1900" dirty="0">
              <a:latin typeface="Times New Roman"/>
              <a:cs typeface="Times New Roman"/>
            </a:endParaRPr>
          </a:p>
        </p:txBody>
      </p:sp>
    </p:spTree>
    <p:extLst>
      <p:ext uri="{BB962C8B-B14F-4D97-AF65-F5344CB8AC3E}">
        <p14:creationId xmlns:p14="http://schemas.microsoft.com/office/powerpoint/2010/main" val="770206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381544" y="338976"/>
            <a:ext cx="6809910" cy="1956841"/>
          </a:xfrm>
        </p:spPr>
        <p:txBody>
          <a:bodyPr vert="horz" lIns="91440" tIns="45720" rIns="91440" bIns="45720" rtlCol="0" anchor="b">
            <a:normAutofit/>
          </a:bodyPr>
          <a:lstStyle/>
          <a:p>
            <a:r>
              <a:rPr lang="en-US" sz="4000" b="1" dirty="0">
                <a:latin typeface="Times New Roman"/>
                <a:cs typeface="Times New Roman"/>
              </a:rPr>
              <a:t>14. RAZOR AND BLADES (cont.)</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p:cNvSpPr>
          <p:nvPr/>
        </p:nvSpPr>
        <p:spPr>
          <a:xfrm>
            <a:off x="377322" y="2623279"/>
            <a:ext cx="5885829" cy="3570288"/>
          </a:xfrm>
          <a:prstGeom prst="rect">
            <a:avLst/>
          </a:prstGeom>
        </p:spPr>
        <p:txBody>
          <a:bodyPr vert="horz" lIns="91440" tIns="45720" rIns="91440" bIns="45720" rtlCol="0" anchor="t">
            <a:noAutofit/>
          </a:bodyPr>
          <a:lstStyle/>
          <a:p>
            <a:pPr>
              <a:lnSpc>
                <a:spcPct val="90000"/>
              </a:lnSpc>
              <a:spcAft>
                <a:spcPts val="600"/>
              </a:spcAft>
            </a:pPr>
            <a:r>
              <a:rPr lang="en-US" dirty="0">
                <a:latin typeface="Times New Roman"/>
                <a:cs typeface="Times New Roman"/>
              </a:rPr>
              <a:t>Case study</a:t>
            </a:r>
          </a:p>
          <a:p>
            <a:pPr indent="-228600">
              <a:lnSpc>
                <a:spcPct val="90000"/>
              </a:lnSpc>
              <a:spcAft>
                <a:spcPts val="600"/>
              </a:spcAft>
              <a:buFont typeface="Arial" panose="020B0604020202020204" pitchFamily="34" charset="0"/>
              <a:buChar char="•"/>
            </a:pPr>
            <a:r>
              <a:rPr lang="en-US" b="1" i="1" dirty="0">
                <a:latin typeface="Times New Roman"/>
                <a:cs typeface="Times New Roman"/>
              </a:rPr>
              <a:t>Electric vehicles (EVs)</a:t>
            </a:r>
          </a:p>
          <a:p>
            <a:pPr marL="374650" indent="-228600">
              <a:lnSpc>
                <a:spcPct val="90000"/>
              </a:lnSpc>
              <a:spcAft>
                <a:spcPts val="600"/>
              </a:spcAft>
              <a:buFont typeface="Arial" panose="020B0604020202020204" pitchFamily="34" charset="0"/>
              <a:buChar char="•"/>
            </a:pPr>
            <a:r>
              <a:rPr lang="en-US" dirty="0">
                <a:latin typeface="Times New Roman"/>
                <a:cs typeface="Times New Roman"/>
              </a:rPr>
              <a:t>Tesla offers its electric vehicles (razor) and complements them with its Supercharger network and Tesla service centers (blades), generating ongoing revenue from service fees and potentially upgrades.</a:t>
            </a:r>
          </a:p>
          <a:p>
            <a:pPr marL="374650" indent="-228600">
              <a:lnSpc>
                <a:spcPct val="90000"/>
              </a:lnSpc>
              <a:spcAft>
                <a:spcPts val="600"/>
              </a:spcAft>
              <a:buFont typeface="Arial" panose="020B0604020202020204" pitchFamily="34" charset="0"/>
              <a:buChar char="•"/>
            </a:pPr>
            <a:endParaRPr lang="en-US" dirty="0">
              <a:latin typeface="Times New Roman"/>
              <a:cs typeface="Calibri"/>
            </a:endParaRPr>
          </a:p>
          <a:p>
            <a:pPr indent="-228600">
              <a:lnSpc>
                <a:spcPct val="90000"/>
              </a:lnSpc>
              <a:spcAft>
                <a:spcPts val="600"/>
              </a:spcAft>
              <a:buFont typeface="Arial" panose="020B0604020202020204" pitchFamily="34" charset="0"/>
              <a:buChar char="•"/>
            </a:pPr>
            <a:r>
              <a:rPr lang="en-US" b="1" i="1" dirty="0">
                <a:latin typeface="Times New Roman"/>
                <a:cs typeface="Times New Roman"/>
              </a:rPr>
              <a:t>Air-Clean Machines</a:t>
            </a:r>
          </a:p>
          <a:p>
            <a:pPr marL="374650" indent="-228600">
              <a:lnSpc>
                <a:spcPct val="90000"/>
              </a:lnSpc>
              <a:spcAft>
                <a:spcPts val="600"/>
              </a:spcAft>
              <a:buFont typeface="Arial" panose="020B0604020202020204" pitchFamily="34" charset="0"/>
              <a:buChar char="•"/>
            </a:pPr>
            <a:r>
              <a:rPr lang="en-US" dirty="0">
                <a:latin typeface="Times New Roman"/>
                <a:cs typeface="Times New Roman"/>
              </a:rPr>
              <a:t>Companies like Dyson or Philips sell air purifiers (razor) and generate recurring revenue from replacement filters and maintenance services (blades), ensuring continued operation and efficiency of their products.</a:t>
            </a:r>
          </a:p>
        </p:txBody>
      </p:sp>
      <p:pic>
        <p:nvPicPr>
          <p:cNvPr id="4" name="Picture 3" descr="A red car parked on the road&#10;&#10;Description automatically generated">
            <a:extLst>
              <a:ext uri="{FF2B5EF4-FFF2-40B4-BE49-F238E27FC236}">
                <a16:creationId xmlns:a16="http://schemas.microsoft.com/office/drawing/2014/main" id="{580BB572-D799-DE70-5AB6-696ADD80F24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135" t="958" r="14542" b="-958"/>
          <a:stretch/>
        </p:blipFill>
        <p:spPr>
          <a:xfrm>
            <a:off x="6257633" y="10"/>
            <a:ext cx="7147633" cy="685806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233620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72493" y="238539"/>
            <a:ext cx="11018520" cy="1434415"/>
          </a:xfrm>
        </p:spPr>
        <p:txBody>
          <a:bodyPr anchor="b">
            <a:normAutofit/>
          </a:bodyPr>
          <a:lstStyle/>
          <a:p>
            <a:r>
              <a:rPr lang="en-US" sz="4800" b="1" dirty="0">
                <a:latin typeface="Times New Roman"/>
                <a:cs typeface="Times New Roman"/>
              </a:rPr>
              <a:t>14. RAZOR AND BLADES (cont.)</a:t>
            </a:r>
          </a:p>
        </p:txBody>
      </p:sp>
      <p:sp>
        <p:nvSpPr>
          <p:cNvPr id="1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water logo&#10;&#10;Description automatically generated">
            <a:extLst>
              <a:ext uri="{FF2B5EF4-FFF2-40B4-BE49-F238E27FC236}">
                <a16:creationId xmlns:a16="http://schemas.microsoft.com/office/drawing/2014/main" id="{7D61D902-18B6-0650-C762-B911D4F58502}"/>
              </a:ext>
            </a:extLst>
          </p:cNvPr>
          <p:cNvPicPr>
            <a:picLocks noChangeAspect="1"/>
          </p:cNvPicPr>
          <p:nvPr/>
        </p:nvPicPr>
        <p:blipFill rotWithShape="1">
          <a:blip r:embed="rId2"/>
          <a:srcRect l="20692" r="20769"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p:cNvSpPr>
            <a:spLocks noGrp="1"/>
          </p:cNvSpPr>
          <p:nvPr>
            <p:ph idx="1"/>
          </p:nvPr>
        </p:nvSpPr>
        <p:spPr>
          <a:xfrm>
            <a:off x="4827127" y="2268385"/>
            <a:ext cx="6713552" cy="4114800"/>
          </a:xfrm>
        </p:spPr>
        <p:txBody>
          <a:bodyPr vert="horz" lIns="91440" tIns="45720" rIns="91440" bIns="45720" rtlCol="0" anchor="t">
            <a:normAutofit/>
          </a:bodyPr>
          <a:lstStyle/>
          <a:p>
            <a:pPr marL="0" indent="0">
              <a:buNone/>
            </a:pPr>
            <a:r>
              <a:rPr lang="en-US" sz="2200" b="1" dirty="0">
                <a:solidFill>
                  <a:srgbClr val="FF0000"/>
                </a:solidFill>
                <a:latin typeface="Times New Roman"/>
                <a:cs typeface="Calibri"/>
              </a:rPr>
              <a:t>Case study</a:t>
            </a:r>
          </a:p>
          <a:p>
            <a:pPr marL="0" indent="0">
              <a:buNone/>
            </a:pPr>
            <a:r>
              <a:rPr lang="en-US" sz="2200" b="1" i="1" dirty="0">
                <a:latin typeface="Times New Roman"/>
                <a:cs typeface="Calibri"/>
              </a:rPr>
              <a:t>Apple ecosystem</a:t>
            </a:r>
            <a:endParaRPr lang="en-US" sz="2200" dirty="0">
              <a:latin typeface="Times New Roman"/>
              <a:cs typeface="Times New Roman"/>
            </a:endParaRPr>
          </a:p>
          <a:p>
            <a:pPr marL="457200" indent="-457200"/>
            <a:r>
              <a:rPr lang="en-US" sz="2200" dirty="0">
                <a:latin typeface="Times New Roman"/>
                <a:cs typeface="Calibri"/>
              </a:rPr>
              <a:t>Apple leverages its ecosystem by selling premium hardware (razor) and generating recurring revenue from a variety of services and accessories (blades). This includes subscriptions to iCloud storage, Apple Arcade, and transactions through the App Store, ensuring ongoing engagement and revenue from its user base.</a:t>
            </a:r>
          </a:p>
        </p:txBody>
      </p:sp>
    </p:spTree>
    <p:extLst>
      <p:ext uri="{BB962C8B-B14F-4D97-AF65-F5344CB8AC3E}">
        <p14:creationId xmlns:p14="http://schemas.microsoft.com/office/powerpoint/2010/main" val="700317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DD1F9-3CFF-A49B-5120-95E7448BE3FB}"/>
              </a:ext>
            </a:extLst>
          </p:cNvPr>
          <p:cNvSpPr>
            <a:spLocks noGrp="1"/>
          </p:cNvSpPr>
          <p:nvPr>
            <p:ph type="title"/>
          </p:nvPr>
        </p:nvSpPr>
        <p:spPr>
          <a:xfrm>
            <a:off x="5297762" y="329184"/>
            <a:ext cx="6894047" cy="1783080"/>
          </a:xfrm>
        </p:spPr>
        <p:txBody>
          <a:bodyPr anchor="b">
            <a:normAutofit/>
          </a:bodyPr>
          <a:lstStyle/>
          <a:p>
            <a:r>
              <a:rPr lang="en-US" sz="4000" b="1" dirty="0">
                <a:latin typeface="Times New Roman"/>
                <a:cs typeface="Times New Roman"/>
              </a:rPr>
              <a:t>BUSINESS MODEL (cont.)</a:t>
            </a:r>
            <a:endParaRPr lang="en-US" sz="4000">
              <a:cs typeface="Calibri Light"/>
            </a:endParaRPr>
          </a:p>
        </p:txBody>
      </p:sp>
      <p:pic>
        <p:nvPicPr>
          <p:cNvPr id="17" name="Picture 16" descr="Graph">
            <a:extLst>
              <a:ext uri="{FF2B5EF4-FFF2-40B4-BE49-F238E27FC236}">
                <a16:creationId xmlns:a16="http://schemas.microsoft.com/office/drawing/2014/main" id="{CF55C4A8-0606-D987-F04F-68F75FF1FB93}"/>
              </a:ext>
            </a:extLst>
          </p:cNvPr>
          <p:cNvPicPr>
            <a:picLocks noChangeAspect="1"/>
          </p:cNvPicPr>
          <p:nvPr/>
        </p:nvPicPr>
        <p:blipFill rotWithShape="1">
          <a:blip r:embed="rId2"/>
          <a:srcRect l="27522" r="30035"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787B58-BC9F-0A7E-90C9-9C0AF03C1A34}"/>
              </a:ext>
            </a:extLst>
          </p:cNvPr>
          <p:cNvSpPr>
            <a:spLocks noGrp="1"/>
          </p:cNvSpPr>
          <p:nvPr>
            <p:ph idx="1"/>
          </p:nvPr>
        </p:nvSpPr>
        <p:spPr>
          <a:xfrm>
            <a:off x="5297762" y="2706624"/>
            <a:ext cx="6251110" cy="3483864"/>
          </a:xfrm>
        </p:spPr>
        <p:txBody>
          <a:bodyPr vert="horz" lIns="91440" tIns="45720" rIns="91440" bIns="45720" rtlCol="0" anchor="t">
            <a:noAutofit/>
          </a:bodyPr>
          <a:lstStyle/>
          <a:p>
            <a:r>
              <a:rPr lang="en-US" sz="1800" dirty="0">
                <a:latin typeface="Times New Roman"/>
                <a:cs typeface="Calibri"/>
              </a:rPr>
              <a:t>A business model is a strategic framework for creating and delivering value to customers while capturing value in return. It describes the rationale of how an organization creates, delivers, and captures value, in economic, social, cultural, or other contexts (</a:t>
            </a:r>
            <a:r>
              <a:rPr lang="en-US" sz="1800" err="1">
                <a:latin typeface="Times New Roman"/>
                <a:cs typeface="Calibri"/>
              </a:rPr>
              <a:t>Magretta</a:t>
            </a:r>
            <a:r>
              <a:rPr lang="en-US" sz="1800" dirty="0">
                <a:latin typeface="Times New Roman"/>
                <a:cs typeface="Calibri"/>
              </a:rPr>
              <a:t>, 2002).</a:t>
            </a:r>
          </a:p>
          <a:p>
            <a:r>
              <a:rPr lang="en-US" sz="1800" dirty="0">
                <a:latin typeface="Times New Roman"/>
                <a:cs typeface="Calibri"/>
              </a:rPr>
              <a:t>According to Amit and Zott (2001), a business model is a depiction of the content, structure, and governance of transactions designed to create value through the exploitation of business opportunities.</a:t>
            </a:r>
          </a:p>
          <a:p>
            <a:r>
              <a:rPr lang="en-US" sz="1800" dirty="0">
                <a:latin typeface="Times New Roman"/>
                <a:cs typeface="Calibri"/>
              </a:rPr>
              <a:t>A unique business model can provide a competitive edge by differentiating the startup from other players in the market. It highlights the startup’s unique value proposition and how it addresses customer needs more effectively than competitors (Amit and Zott, 2001)</a:t>
            </a:r>
          </a:p>
        </p:txBody>
      </p:sp>
    </p:spTree>
    <p:extLst>
      <p:ext uri="{BB962C8B-B14F-4D97-AF65-F5344CB8AC3E}">
        <p14:creationId xmlns:p14="http://schemas.microsoft.com/office/powerpoint/2010/main" val="595490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D71825D6-CDFC-EEA6-67C8-DE098A07C05E}"/>
              </a:ext>
            </a:extLst>
          </p:cNvPr>
          <p:cNvPicPr>
            <a:picLocks noChangeAspect="1"/>
          </p:cNvPicPr>
          <p:nvPr/>
        </p:nvPicPr>
        <p:blipFill rotWithShape="1">
          <a:blip r:embed="rId2"/>
          <a:srcRect l="28593" r="27032"/>
          <a:stretch/>
        </p:blipFill>
        <p:spPr>
          <a:xfrm>
            <a:off x="-1" y="-2"/>
            <a:ext cx="5410198" cy="6858002"/>
          </a:xfrm>
          <a:prstGeom prst="rect">
            <a:avLst/>
          </a:prstGeom>
        </p:spPr>
      </p:pic>
      <p:sp useBgFill="1">
        <p:nvSpPr>
          <p:cNvPr id="17" name="Rectangle 1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115317" y="405685"/>
            <a:ext cx="5464968" cy="1559301"/>
          </a:xfrm>
        </p:spPr>
        <p:txBody>
          <a:bodyPr>
            <a:normAutofit/>
          </a:bodyPr>
          <a:lstStyle/>
          <a:p>
            <a:r>
              <a:rPr lang="en-US" sz="3600" b="1" dirty="0">
                <a:latin typeface="Times New Roman"/>
                <a:ea typeface="+mj-lt"/>
                <a:cs typeface="+mj-lt"/>
              </a:rPr>
              <a:t>15. BUSINESS MODEL CANVAS (BMC)</a:t>
            </a:r>
            <a:endParaRPr lang="en-US" sz="3600" b="1">
              <a:latin typeface="Times New Roman"/>
              <a:cs typeface="Calibri Light"/>
            </a:endParaRPr>
          </a:p>
        </p:txBody>
      </p:sp>
      <p:sp>
        <p:nvSpPr>
          <p:cNvPr id="3" name="Content Placeholder"/>
          <p:cNvSpPr>
            <a:spLocks noGrp="1"/>
          </p:cNvSpPr>
          <p:nvPr>
            <p:ph idx="1"/>
          </p:nvPr>
        </p:nvSpPr>
        <p:spPr>
          <a:xfrm>
            <a:off x="6091871" y="2485293"/>
            <a:ext cx="5329401" cy="3754785"/>
          </a:xfrm>
        </p:spPr>
        <p:txBody>
          <a:bodyPr vert="horz" lIns="91440" tIns="45720" rIns="91440" bIns="45720" rtlCol="0" anchor="ctr">
            <a:normAutofit/>
          </a:bodyPr>
          <a:lstStyle/>
          <a:p>
            <a:r>
              <a:rPr lang="en-US" sz="2000" dirty="0">
                <a:latin typeface="Times New Roman"/>
                <a:cs typeface="Times New Roman"/>
              </a:rPr>
              <a:t>The Business Model Canvas is a strategic management tool that allows entrepreneurs to describe, design, challenge, invent, and pivot their business model. </a:t>
            </a:r>
            <a:endParaRPr lang="en-US" sz="2000">
              <a:latin typeface="Calibri" panose="020F0502020204030204"/>
              <a:cs typeface="Calibri" panose="020F0502020204030204"/>
            </a:endParaRPr>
          </a:p>
          <a:p>
            <a:r>
              <a:rPr lang="en-US" sz="2000" dirty="0">
                <a:latin typeface="Times New Roman"/>
                <a:cs typeface="Times New Roman"/>
              </a:rPr>
              <a:t>Created by Alexander Osterwalder and Yves Pigneur, it is a visual chart with elements describing a firm's or product's value proposition, infrastructure, customers, and finances. </a:t>
            </a:r>
            <a:endParaRPr lang="en-US" sz="2000">
              <a:latin typeface="Calibri" panose="020F0502020204030204"/>
              <a:cs typeface="Calibri"/>
            </a:endParaRPr>
          </a:p>
          <a:p>
            <a:r>
              <a:rPr lang="en-US" sz="2000" dirty="0">
                <a:latin typeface="Times New Roman"/>
                <a:cs typeface="Times New Roman"/>
              </a:rPr>
              <a:t>It assists firms in aligning their activities by illustrating potential trade-offs (Osterwalder and Pigneur, 2010).</a:t>
            </a:r>
            <a:endParaRPr lang="en-US" sz="2000">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365125"/>
            <a:ext cx="5523458" cy="1807305"/>
          </a:xfrm>
        </p:spPr>
        <p:txBody>
          <a:bodyPr>
            <a:normAutofit/>
          </a:bodyPr>
          <a:lstStyle/>
          <a:p>
            <a:r>
              <a:rPr lang="en-US" sz="4000" b="1" dirty="0">
                <a:latin typeface="Times New Roman"/>
                <a:ea typeface="+mj-lt"/>
                <a:cs typeface="+mj-lt"/>
              </a:rPr>
              <a:t>15. BUSINESS MODEL CANVAS (BMC)</a:t>
            </a:r>
            <a:endParaRPr lang="en-US" sz="4000" b="1" dirty="0">
              <a:latin typeface="Times New Roman"/>
              <a:cs typeface="Calibri Light"/>
            </a:endParaRPr>
          </a:p>
        </p:txBody>
      </p:sp>
      <p:sp>
        <p:nvSpPr>
          <p:cNvPr id="3" name="Content Placeholder"/>
          <p:cNvSpPr>
            <a:spLocks noGrp="1"/>
          </p:cNvSpPr>
          <p:nvPr>
            <p:ph idx="1"/>
          </p:nvPr>
        </p:nvSpPr>
        <p:spPr>
          <a:xfrm>
            <a:off x="851808" y="2170012"/>
            <a:ext cx="5068656" cy="3966130"/>
          </a:xfrm>
        </p:spPr>
        <p:txBody>
          <a:bodyPr vert="horz" lIns="91440" tIns="45720" rIns="91440" bIns="45720" rtlCol="0" anchor="t">
            <a:noAutofit/>
          </a:bodyPr>
          <a:lstStyle/>
          <a:p>
            <a:r>
              <a:rPr lang="en-US" sz="2000" i="1" u="sng" dirty="0">
                <a:latin typeface="Times New Roman"/>
                <a:cs typeface="Calibri"/>
              </a:rPr>
              <a:t>Components </a:t>
            </a:r>
            <a:r>
              <a:rPr lang="en-US" sz="2000" dirty="0">
                <a:latin typeface="Times New Roman"/>
                <a:cs typeface="Calibri"/>
              </a:rPr>
              <a:t>9 essential building blocks that cover the key aspects of a business, including:</a:t>
            </a:r>
          </a:p>
          <a:p>
            <a:pPr lvl="1">
              <a:buFont typeface="Courier New" panose="020B0604020202020204" pitchFamily="34" charset="0"/>
              <a:buChar char="o"/>
            </a:pPr>
            <a:r>
              <a:rPr lang="en-US" sz="2000" dirty="0">
                <a:latin typeface="Times New Roman"/>
                <a:cs typeface="Calibri"/>
              </a:rPr>
              <a:t>Customer Segments</a:t>
            </a:r>
          </a:p>
          <a:p>
            <a:pPr lvl="1">
              <a:buFont typeface="Courier New" panose="020B0604020202020204" pitchFamily="34" charset="0"/>
              <a:buChar char="o"/>
            </a:pPr>
            <a:r>
              <a:rPr lang="en-US" sz="2000" dirty="0">
                <a:latin typeface="Times New Roman"/>
                <a:cs typeface="Calibri"/>
              </a:rPr>
              <a:t>Value Propositions</a:t>
            </a:r>
          </a:p>
          <a:p>
            <a:pPr lvl="1">
              <a:buFont typeface="Courier New" panose="020B0604020202020204" pitchFamily="34" charset="0"/>
              <a:buChar char="o"/>
            </a:pPr>
            <a:r>
              <a:rPr lang="en-US" sz="2000" dirty="0">
                <a:latin typeface="Times New Roman"/>
                <a:cs typeface="Calibri"/>
              </a:rPr>
              <a:t>Channels</a:t>
            </a:r>
          </a:p>
          <a:p>
            <a:pPr lvl="1">
              <a:buFont typeface="Courier New" panose="020B0604020202020204" pitchFamily="34" charset="0"/>
              <a:buChar char="o"/>
            </a:pPr>
            <a:r>
              <a:rPr lang="en-US" sz="2000" dirty="0">
                <a:latin typeface="Times New Roman"/>
                <a:cs typeface="Calibri"/>
              </a:rPr>
              <a:t>Customer Relationships</a:t>
            </a:r>
          </a:p>
          <a:p>
            <a:pPr lvl="1">
              <a:buFont typeface="Courier New" panose="020B0604020202020204" pitchFamily="34" charset="0"/>
              <a:buChar char="o"/>
            </a:pPr>
            <a:r>
              <a:rPr lang="en-US" sz="2000" dirty="0">
                <a:latin typeface="Times New Roman"/>
                <a:cs typeface="Calibri"/>
              </a:rPr>
              <a:t>Revenue streams</a:t>
            </a:r>
          </a:p>
          <a:p>
            <a:pPr lvl="1">
              <a:buFont typeface="Courier New" panose="020B0604020202020204" pitchFamily="34" charset="0"/>
              <a:buChar char="o"/>
            </a:pPr>
            <a:r>
              <a:rPr lang="en-US" sz="2000" dirty="0">
                <a:latin typeface="Times New Roman"/>
                <a:cs typeface="Calibri"/>
              </a:rPr>
              <a:t>Key resources</a:t>
            </a:r>
          </a:p>
          <a:p>
            <a:pPr lvl="1">
              <a:buFont typeface="Courier New" panose="020B0604020202020204" pitchFamily="34" charset="0"/>
              <a:buChar char="o"/>
            </a:pPr>
            <a:r>
              <a:rPr lang="en-US" sz="2000" dirty="0">
                <a:latin typeface="Times New Roman"/>
                <a:cs typeface="Calibri"/>
              </a:rPr>
              <a:t>Key activities</a:t>
            </a:r>
          </a:p>
          <a:p>
            <a:pPr lvl="1">
              <a:buFont typeface="Courier New" panose="020B0604020202020204" pitchFamily="34" charset="0"/>
              <a:buChar char="o"/>
            </a:pPr>
            <a:r>
              <a:rPr lang="en-US" sz="2000" dirty="0">
                <a:latin typeface="Times New Roman"/>
                <a:cs typeface="Calibri"/>
              </a:rPr>
              <a:t>Key partnerships</a:t>
            </a:r>
          </a:p>
          <a:p>
            <a:pPr lvl="1">
              <a:buFont typeface="Courier New" panose="020B0604020202020204" pitchFamily="34" charset="0"/>
              <a:buChar char="o"/>
            </a:pPr>
            <a:r>
              <a:rPr lang="en-US" sz="2000" dirty="0">
                <a:latin typeface="Times New Roman"/>
                <a:cs typeface="Calibri"/>
              </a:rPr>
              <a:t>Cost structure.</a:t>
            </a:r>
          </a:p>
        </p:txBody>
      </p:sp>
      <p:pic>
        <p:nvPicPr>
          <p:cNvPr id="5" name="Picture 4" descr="White puzzle with one red piece">
            <a:extLst>
              <a:ext uri="{FF2B5EF4-FFF2-40B4-BE49-F238E27FC236}">
                <a16:creationId xmlns:a16="http://schemas.microsoft.com/office/drawing/2014/main" id="{D71825D6-CDFC-EEA6-67C8-DE098A07C05E}"/>
              </a:ext>
            </a:extLst>
          </p:cNvPr>
          <p:cNvPicPr>
            <a:picLocks noChangeAspect="1"/>
          </p:cNvPicPr>
          <p:nvPr/>
        </p:nvPicPr>
        <p:blipFill rotWithShape="1">
          <a:blip r:embed="rId2"/>
          <a:srcRect l="26326" r="2476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5314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lls of blueprints">
            <a:extLst>
              <a:ext uri="{FF2B5EF4-FFF2-40B4-BE49-F238E27FC236}">
                <a16:creationId xmlns:a16="http://schemas.microsoft.com/office/drawing/2014/main" id="{26237415-CC02-E25E-1237-9E4FF876C8EC}"/>
              </a:ext>
            </a:extLst>
          </p:cNvPr>
          <p:cNvPicPr>
            <a:picLocks noChangeAspect="1"/>
          </p:cNvPicPr>
          <p:nvPr/>
        </p:nvPicPr>
        <p:blipFill rotWithShape="1">
          <a:blip r:embed="rId2"/>
          <a:srcRect t="1241" r="-2" b="14362"/>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037809" y="1071350"/>
            <a:ext cx="4775162" cy="1339382"/>
          </a:xfrm>
        </p:spPr>
        <p:txBody>
          <a:bodyPr>
            <a:normAutofit fontScale="90000"/>
          </a:bodyPr>
          <a:lstStyle/>
          <a:p>
            <a:pPr algn="ctr"/>
            <a:r>
              <a:rPr lang="en-US" sz="3600" b="1" dirty="0">
                <a:latin typeface="Times New Roman"/>
                <a:ea typeface="+mj-lt"/>
                <a:cs typeface="+mj-lt"/>
              </a:rPr>
              <a:t>15. BUSINESS MODEL CANVAS </a:t>
            </a:r>
            <a:br>
              <a:rPr lang="en-US" sz="3600" b="1" dirty="0">
                <a:latin typeface="Times New Roman"/>
                <a:ea typeface="+mj-lt"/>
                <a:cs typeface="+mj-lt"/>
              </a:rPr>
            </a:br>
            <a:r>
              <a:rPr lang="en-US" sz="3600" b="1" dirty="0">
                <a:latin typeface="Times New Roman"/>
                <a:ea typeface="+mj-lt"/>
                <a:cs typeface="+mj-lt"/>
              </a:rPr>
              <a:t>(BMC)</a:t>
            </a:r>
            <a:endParaRPr lang="en-US" sz="3600" b="1" dirty="0">
              <a:latin typeface="Times New Roman"/>
              <a:cs typeface="Calibri Light"/>
            </a:endParaRP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1189319" y="2547257"/>
            <a:ext cx="4458446" cy="3109740"/>
          </a:xfrm>
        </p:spPr>
        <p:txBody>
          <a:bodyPr vert="horz" lIns="91440" tIns="45720" rIns="91440" bIns="45720" rtlCol="0" anchor="ctr">
            <a:normAutofit/>
          </a:bodyPr>
          <a:lstStyle/>
          <a:p>
            <a:pPr marL="0" indent="0" algn="ctr">
              <a:buNone/>
            </a:pPr>
            <a:r>
              <a:rPr lang="en-US" sz="3200" b="1" i="1" dirty="0">
                <a:latin typeface="Times New Roman"/>
                <a:cs typeface="Times New Roman"/>
              </a:rPr>
              <a:t>"Every</a:t>
            </a:r>
            <a:r>
              <a:rPr lang="en-US" sz="3200" b="1" i="1" dirty="0">
                <a:latin typeface="Times New Roman"/>
                <a:cs typeface="Calibri"/>
              </a:rPr>
              <a:t> </a:t>
            </a:r>
            <a:r>
              <a:rPr lang="en-US" sz="3200" b="1" i="1" dirty="0">
                <a:latin typeface="Times New Roman"/>
                <a:cs typeface="Times New Roman"/>
              </a:rPr>
              <a:t>business model can be written on </a:t>
            </a:r>
            <a:r>
              <a:rPr lang="en-US" sz="3200" b="1" i="1" dirty="0">
                <a:latin typeface="Times New Roman"/>
                <a:cs typeface="Calibri"/>
              </a:rPr>
              <a:t>framework BMC".</a:t>
            </a:r>
            <a:endParaRPr lang="en-US" dirty="0">
              <a:latin typeface="Times New Roman"/>
              <a:cs typeface="Times New Roman"/>
            </a:endParaRPr>
          </a:p>
          <a:p>
            <a:endParaRPr lang="en-US" sz="2000" dirty="0">
              <a:latin typeface="Times New Roman"/>
              <a:cs typeface="Calibri"/>
            </a:endParaRPr>
          </a:p>
        </p:txBody>
      </p:sp>
    </p:spTree>
    <p:extLst>
      <p:ext uri="{BB962C8B-B14F-4D97-AF65-F5344CB8AC3E}">
        <p14:creationId xmlns:p14="http://schemas.microsoft.com/office/powerpoint/2010/main" val="59440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company&amp;#39;s product&#10;&#10;Description automatically generated">
            <a:extLst>
              <a:ext uri="{FF2B5EF4-FFF2-40B4-BE49-F238E27FC236}">
                <a16:creationId xmlns:a16="http://schemas.microsoft.com/office/drawing/2014/main" id="{C9CD786A-B21D-F4C9-B463-61D21CE0F260}"/>
              </a:ext>
            </a:extLst>
          </p:cNvPr>
          <p:cNvPicPr>
            <a:picLocks noChangeAspect="1"/>
          </p:cNvPicPr>
          <p:nvPr/>
        </p:nvPicPr>
        <p:blipFill rotWithShape="1">
          <a:blip r:embed="rId2"/>
          <a:srcRect r="126" b="4708"/>
          <a:stretch/>
        </p:blipFill>
        <p:spPr>
          <a:xfrm>
            <a:off x="1143940" y="643466"/>
            <a:ext cx="10325181" cy="5518960"/>
          </a:xfrm>
          <a:prstGeom prst="rect">
            <a:avLst/>
          </a:prstGeom>
        </p:spPr>
      </p:pic>
      <p:sp>
        <p:nvSpPr>
          <p:cNvPr id="3" name="TextBox 2">
            <a:extLst>
              <a:ext uri="{FF2B5EF4-FFF2-40B4-BE49-F238E27FC236}">
                <a16:creationId xmlns:a16="http://schemas.microsoft.com/office/drawing/2014/main" id="{52236AE4-E936-956B-6892-EE189AAF3A82}"/>
              </a:ext>
            </a:extLst>
          </p:cNvPr>
          <p:cNvSpPr txBox="1"/>
          <p:nvPr/>
        </p:nvSpPr>
        <p:spPr>
          <a:xfrm>
            <a:off x="1996448" y="6411225"/>
            <a:ext cx="76274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https//greyknight.co.uk/microsofts-business-model-canvas/</a:t>
            </a:r>
          </a:p>
        </p:txBody>
      </p:sp>
      <p:sp>
        <p:nvSpPr>
          <p:cNvPr id="4" name="TextBox 3">
            <a:extLst>
              <a:ext uri="{FF2B5EF4-FFF2-40B4-BE49-F238E27FC236}">
                <a16:creationId xmlns:a16="http://schemas.microsoft.com/office/drawing/2014/main" id="{AD99DE52-446A-5017-57B5-4E78083B6C57}"/>
              </a:ext>
            </a:extLst>
          </p:cNvPr>
          <p:cNvSpPr txBox="1"/>
          <p:nvPr/>
        </p:nvSpPr>
        <p:spPr>
          <a:xfrm>
            <a:off x="393620" y="78742"/>
            <a:ext cx="76274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Example</a:t>
            </a:r>
            <a:endParaRPr lang="en-US">
              <a:cs typeface="Calibri"/>
            </a:endParaRPr>
          </a:p>
        </p:txBody>
      </p:sp>
    </p:spTree>
    <p:extLst>
      <p:ext uri="{BB962C8B-B14F-4D97-AF65-F5344CB8AC3E}">
        <p14:creationId xmlns:p14="http://schemas.microsoft.com/office/powerpoint/2010/main" val="235262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C1ECFC-3A9E-2A33-A8A8-05CB7CF0753D}"/>
              </a:ext>
            </a:extLst>
          </p:cNvPr>
          <p:cNvPicPr>
            <a:picLocks noChangeAspect="1"/>
          </p:cNvPicPr>
          <p:nvPr/>
        </p:nvPicPr>
        <p:blipFill>
          <a:blip r:embed="rId2"/>
          <a:stretch>
            <a:fillRect/>
          </a:stretch>
        </p:blipFill>
        <p:spPr>
          <a:xfrm>
            <a:off x="687197" y="643466"/>
            <a:ext cx="10817605" cy="5571067"/>
          </a:xfrm>
          <a:prstGeom prst="rect">
            <a:avLst/>
          </a:prstGeom>
        </p:spPr>
      </p:pic>
      <p:sp>
        <p:nvSpPr>
          <p:cNvPr id="3" name="TextBox 4">
            <a:extLst>
              <a:ext uri="{FF2B5EF4-FFF2-40B4-BE49-F238E27FC236}">
                <a16:creationId xmlns:a16="http://schemas.microsoft.com/office/drawing/2014/main" id="{8C1FF4B6-8DFD-EA7B-A83D-F21D165F61CC}"/>
              </a:ext>
            </a:extLst>
          </p:cNvPr>
          <p:cNvSpPr txBox="1"/>
          <p:nvPr/>
        </p:nvSpPr>
        <p:spPr>
          <a:xfrm>
            <a:off x="1987639" y="6259132"/>
            <a:ext cx="891432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venir Next LT Pro"/>
              </a:rPr>
              <a:t>https//bstrategyhub.com/netflix-business-model-how-does-netflix-make-money/</a:t>
            </a:r>
          </a:p>
        </p:txBody>
      </p:sp>
      <p:sp>
        <p:nvSpPr>
          <p:cNvPr id="5" name="TextBox 4">
            <a:extLst>
              <a:ext uri="{FF2B5EF4-FFF2-40B4-BE49-F238E27FC236}">
                <a16:creationId xmlns:a16="http://schemas.microsoft.com/office/drawing/2014/main" id="{4B373595-B64F-4F92-CFB5-A7BE02BFB991}"/>
              </a:ext>
            </a:extLst>
          </p:cNvPr>
          <p:cNvSpPr txBox="1"/>
          <p:nvPr/>
        </p:nvSpPr>
        <p:spPr>
          <a:xfrm>
            <a:off x="393620" y="78742"/>
            <a:ext cx="76274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Example</a:t>
            </a:r>
            <a:endParaRPr lang="en-US">
              <a:cs typeface="Calibri"/>
            </a:endParaRPr>
          </a:p>
        </p:txBody>
      </p:sp>
    </p:spTree>
    <p:extLst>
      <p:ext uri="{BB962C8B-B14F-4D97-AF65-F5344CB8AC3E}">
        <p14:creationId xmlns:p14="http://schemas.microsoft.com/office/powerpoint/2010/main" val="1849548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business model&#10;&#10;Description automatically generated">
            <a:extLst>
              <a:ext uri="{FF2B5EF4-FFF2-40B4-BE49-F238E27FC236}">
                <a16:creationId xmlns:a16="http://schemas.microsoft.com/office/drawing/2014/main" id="{779B3108-E9B2-4B38-EA74-879C2B20F98A}"/>
              </a:ext>
            </a:extLst>
          </p:cNvPr>
          <p:cNvPicPr>
            <a:picLocks noChangeAspect="1"/>
          </p:cNvPicPr>
          <p:nvPr/>
        </p:nvPicPr>
        <p:blipFill>
          <a:blip r:embed="rId2"/>
          <a:stretch>
            <a:fillRect/>
          </a:stretch>
        </p:blipFill>
        <p:spPr>
          <a:xfrm>
            <a:off x="1773836" y="249836"/>
            <a:ext cx="9144000" cy="6030311"/>
          </a:xfrm>
          <a:prstGeom prst="rect">
            <a:avLst/>
          </a:prstGeom>
        </p:spPr>
      </p:pic>
      <p:sp>
        <p:nvSpPr>
          <p:cNvPr id="3" name="TextBox 2">
            <a:extLst>
              <a:ext uri="{FF2B5EF4-FFF2-40B4-BE49-F238E27FC236}">
                <a16:creationId xmlns:a16="http://schemas.microsoft.com/office/drawing/2014/main" id="{73347417-6B74-86EF-23B5-21AAB73E2E4E}"/>
              </a:ext>
            </a:extLst>
          </p:cNvPr>
          <p:cNvSpPr txBox="1"/>
          <p:nvPr/>
        </p:nvSpPr>
        <p:spPr>
          <a:xfrm>
            <a:off x="2682205" y="6483806"/>
            <a:ext cx="8523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https//www.garyfox.co/apple-business-model/</a:t>
            </a:r>
          </a:p>
        </p:txBody>
      </p:sp>
      <p:sp>
        <p:nvSpPr>
          <p:cNvPr id="5" name="TextBox 4">
            <a:extLst>
              <a:ext uri="{FF2B5EF4-FFF2-40B4-BE49-F238E27FC236}">
                <a16:creationId xmlns:a16="http://schemas.microsoft.com/office/drawing/2014/main" id="{F0700407-2275-BD24-E7DF-23D119503FE1}"/>
              </a:ext>
            </a:extLst>
          </p:cNvPr>
          <p:cNvSpPr txBox="1"/>
          <p:nvPr/>
        </p:nvSpPr>
        <p:spPr>
          <a:xfrm>
            <a:off x="393620" y="78742"/>
            <a:ext cx="76274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Example</a:t>
            </a:r>
            <a:endParaRPr lang="en-US">
              <a:cs typeface="Calibri"/>
            </a:endParaRPr>
          </a:p>
        </p:txBody>
      </p:sp>
    </p:spTree>
    <p:extLst>
      <p:ext uri="{BB962C8B-B14F-4D97-AF65-F5344CB8AC3E}">
        <p14:creationId xmlns:p14="http://schemas.microsoft.com/office/powerpoint/2010/main" val="3131236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ck with a love heart">
            <a:extLst>
              <a:ext uri="{FF2B5EF4-FFF2-40B4-BE49-F238E27FC236}">
                <a16:creationId xmlns:a16="http://schemas.microsoft.com/office/drawing/2014/main" id="{FE0452D1-5F4E-DDE0-BFD2-32D2968A1724}"/>
              </a:ext>
            </a:extLst>
          </p:cNvPr>
          <p:cNvPicPr>
            <a:picLocks noChangeAspect="1"/>
          </p:cNvPicPr>
          <p:nvPr/>
        </p:nvPicPr>
        <p:blipFill rotWithShape="1">
          <a:blip r:embed="rId2"/>
          <a:srcRect l="29010" r="26577" b="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6A135-9CFC-8E98-B017-53AAEE758947}"/>
              </a:ext>
            </a:extLst>
          </p:cNvPr>
          <p:cNvSpPr>
            <a:spLocks noGrp="1"/>
          </p:cNvSpPr>
          <p:nvPr>
            <p:ph type="title"/>
          </p:nvPr>
        </p:nvSpPr>
        <p:spPr>
          <a:xfrm>
            <a:off x="6115317" y="405685"/>
            <a:ext cx="5464968" cy="1559301"/>
          </a:xfrm>
        </p:spPr>
        <p:txBody>
          <a:bodyPr>
            <a:normAutofit/>
          </a:bodyPr>
          <a:lstStyle/>
          <a:p>
            <a:r>
              <a:rPr lang="en-US" sz="4000" dirty="0">
                <a:latin typeface="Times New Roman"/>
                <a:cs typeface="Calibri Light"/>
              </a:rPr>
              <a:t>KEY TAKEAWAYS</a:t>
            </a:r>
            <a:endParaRPr lang="en-US" sz="4000" dirty="0">
              <a:latin typeface="Times New Roman"/>
              <a:cs typeface="Times New Roman"/>
            </a:endParaRPr>
          </a:p>
        </p:txBody>
      </p:sp>
      <p:sp>
        <p:nvSpPr>
          <p:cNvPr id="3" name="Content Placeholder 2">
            <a:extLst>
              <a:ext uri="{FF2B5EF4-FFF2-40B4-BE49-F238E27FC236}">
                <a16:creationId xmlns:a16="http://schemas.microsoft.com/office/drawing/2014/main" id="{BB1D582D-68DC-BE30-1A7F-4031D43202AC}"/>
              </a:ext>
            </a:extLst>
          </p:cNvPr>
          <p:cNvSpPr>
            <a:spLocks noGrp="1"/>
          </p:cNvSpPr>
          <p:nvPr>
            <p:ph idx="1"/>
          </p:nvPr>
        </p:nvSpPr>
        <p:spPr>
          <a:xfrm>
            <a:off x="6115317" y="2743200"/>
            <a:ext cx="5247340" cy="3496878"/>
          </a:xfrm>
        </p:spPr>
        <p:txBody>
          <a:bodyPr vert="horz" lIns="91440" tIns="45720" rIns="91440" bIns="45720" rtlCol="0" anchor="ctr">
            <a:normAutofit/>
          </a:bodyPr>
          <a:lstStyle/>
          <a:p>
            <a:pPr>
              <a:buFont typeface="Wingdings" panose="020B0604020202020204" pitchFamily="34" charset="0"/>
              <a:buChar char="ü"/>
            </a:pPr>
            <a:r>
              <a:rPr lang="en-US" sz="2000">
                <a:latin typeface="Times New Roman"/>
                <a:cs typeface="Calibri"/>
              </a:rPr>
              <a:t>Understand and Choose the Right Business Model</a:t>
            </a:r>
          </a:p>
          <a:p>
            <a:pPr>
              <a:buFont typeface="Wingdings" panose="020B0604020202020204" pitchFamily="34" charset="0"/>
              <a:buChar char="ü"/>
            </a:pPr>
            <a:r>
              <a:rPr lang="en-US" sz="2000">
                <a:latin typeface="Times New Roman"/>
                <a:cs typeface="Calibri"/>
              </a:rPr>
              <a:t>Focus on Scalability and Customer Value</a:t>
            </a:r>
          </a:p>
          <a:p>
            <a:pPr>
              <a:buFont typeface="Wingdings" panose="020B0604020202020204" pitchFamily="34" charset="0"/>
              <a:buChar char="ü"/>
            </a:pPr>
            <a:r>
              <a:rPr lang="en-US" sz="2000">
                <a:latin typeface="Times New Roman"/>
                <a:ea typeface="+mn-lt"/>
                <a:cs typeface="+mn-lt"/>
              </a:rPr>
              <a:t>Embrace Flexibility and Adaptability:</a:t>
            </a:r>
            <a:endParaRPr lang="en-US" sz="2000">
              <a:latin typeface="Times New Roman"/>
              <a:ea typeface="+mn-lt"/>
              <a:cs typeface="Times New Roman"/>
            </a:endParaRPr>
          </a:p>
          <a:p>
            <a:pPr>
              <a:buFont typeface="Wingdings" panose="020B0604020202020204" pitchFamily="34" charset="0"/>
              <a:buChar char="ü"/>
            </a:pPr>
            <a:endParaRPr lang="en-US" sz="2000">
              <a:latin typeface="Times New Roman"/>
              <a:ea typeface="+mn-lt"/>
              <a:cs typeface="Times New Roman"/>
            </a:endParaRPr>
          </a:p>
          <a:p>
            <a:pPr>
              <a:buFont typeface="Wingdings" panose="020B0604020202020204" pitchFamily="34" charset="0"/>
              <a:buChar char="ü"/>
            </a:pPr>
            <a:endParaRPr lang="en-US" sz="2000">
              <a:latin typeface="Times New Roman"/>
              <a:cs typeface="Calibri"/>
            </a:endParaRPr>
          </a:p>
          <a:p>
            <a:pPr>
              <a:buFont typeface="Wingdings" panose="020B0604020202020204" pitchFamily="34" charset="0"/>
              <a:buChar char="ü"/>
            </a:pPr>
            <a:endParaRPr lang="en-US" sz="2000">
              <a:latin typeface="Times New Roman"/>
              <a:cs typeface="Calibri"/>
            </a:endParaRPr>
          </a:p>
        </p:txBody>
      </p:sp>
    </p:spTree>
    <p:extLst>
      <p:ext uri="{BB962C8B-B14F-4D97-AF65-F5344CB8AC3E}">
        <p14:creationId xmlns:p14="http://schemas.microsoft.com/office/powerpoint/2010/main" val="3737992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5AE7-173B-64E7-B976-426765597B9E}"/>
              </a:ext>
            </a:extLst>
          </p:cNvPr>
          <p:cNvSpPr>
            <a:spLocks noGrp="1"/>
          </p:cNvSpPr>
          <p:nvPr>
            <p:ph type="title"/>
          </p:nvPr>
        </p:nvSpPr>
        <p:spPr>
          <a:xfrm>
            <a:off x="838200" y="365125"/>
            <a:ext cx="10515600" cy="861737"/>
          </a:xfrm>
        </p:spPr>
        <p:txBody>
          <a:bodyPr>
            <a:normAutofit/>
          </a:bodyPr>
          <a:lstStyle/>
          <a:p>
            <a:r>
              <a:rPr lang="en-US" sz="3600" b="1" dirty="0">
                <a:latin typeface="Times New Roman"/>
                <a:ea typeface="+mj-lt"/>
                <a:cs typeface="Times New Roman"/>
              </a:rPr>
              <a:t>References</a:t>
            </a:r>
            <a:endParaRPr lang="en-US" dirty="0"/>
          </a:p>
        </p:txBody>
      </p:sp>
      <p:sp>
        <p:nvSpPr>
          <p:cNvPr id="3" name="Content Placeholder 2">
            <a:extLst>
              <a:ext uri="{FF2B5EF4-FFF2-40B4-BE49-F238E27FC236}">
                <a16:creationId xmlns:a16="http://schemas.microsoft.com/office/drawing/2014/main" id="{E741C7F0-FC4A-43FC-844B-35EFD65B5AD3}"/>
              </a:ext>
            </a:extLst>
          </p:cNvPr>
          <p:cNvSpPr>
            <a:spLocks noGrp="1"/>
          </p:cNvSpPr>
          <p:nvPr>
            <p:ph idx="1"/>
          </p:nvPr>
        </p:nvSpPr>
        <p:spPr>
          <a:xfrm>
            <a:off x="838200" y="1317626"/>
            <a:ext cx="10515600" cy="4859337"/>
          </a:xfrm>
        </p:spPr>
        <p:txBody>
          <a:bodyPr vert="horz" lIns="91440" tIns="45720" rIns="91440" bIns="45720" rtlCol="0" anchor="t">
            <a:noAutofit/>
          </a:bodyPr>
          <a:lstStyle/>
          <a:p>
            <a:pPr marL="571500" indent="-571500">
              <a:lnSpc>
                <a:spcPct val="120000"/>
              </a:lnSpc>
              <a:buNone/>
            </a:pPr>
            <a:r>
              <a:rPr lang="en-US" sz="1600" dirty="0">
                <a:latin typeface="Times New Roman"/>
                <a:ea typeface="+mn-lt"/>
                <a:cs typeface="+mn-lt"/>
              </a:rPr>
              <a:t>Amit, R. and Zott, C. (2001) </a:t>
            </a:r>
            <a:r>
              <a:rPr lang="en-US" sz="1600" i="1" dirty="0">
                <a:latin typeface="Times New Roman"/>
                <a:ea typeface="+mn-lt"/>
                <a:cs typeface="+mn-lt"/>
              </a:rPr>
              <a:t>‘Value creation in e-business’,</a:t>
            </a:r>
            <a:r>
              <a:rPr lang="en-US" sz="1600" dirty="0">
                <a:latin typeface="Times New Roman"/>
                <a:ea typeface="+mn-lt"/>
                <a:cs typeface="+mn-lt"/>
              </a:rPr>
              <a:t> Strategic Management Journal, 22(6-7), pp. 493-520.</a:t>
            </a:r>
            <a:endParaRPr lang="en-US" sz="1600" dirty="0">
              <a:latin typeface="Times New Roman"/>
              <a:cs typeface="Calibri" panose="020F0502020204030204"/>
            </a:endParaRPr>
          </a:p>
          <a:p>
            <a:pPr marL="571500" indent="-571500">
              <a:lnSpc>
                <a:spcPct val="120000"/>
              </a:lnSpc>
              <a:buNone/>
            </a:pPr>
            <a:r>
              <a:rPr lang="en-US" sz="1600" dirty="0" err="1">
                <a:latin typeface="Times New Roman"/>
                <a:ea typeface="+mn-lt"/>
                <a:cs typeface="+mn-lt"/>
              </a:rPr>
              <a:t>Botsman</a:t>
            </a:r>
            <a:r>
              <a:rPr lang="en-US" sz="1600" dirty="0">
                <a:latin typeface="Times New Roman"/>
                <a:ea typeface="+mn-lt"/>
                <a:cs typeface="+mn-lt"/>
              </a:rPr>
              <a:t>, R. and Rogers, R. (2010) </a:t>
            </a:r>
            <a:r>
              <a:rPr lang="en-US" sz="1600" i="1" dirty="0">
                <a:latin typeface="Times New Roman"/>
                <a:ea typeface="+mn-lt"/>
                <a:cs typeface="+mn-lt"/>
              </a:rPr>
              <a:t>What’s Mine Is Yours: The Rise of Collaborative Consumption.</a:t>
            </a:r>
            <a:r>
              <a:rPr lang="en-US" sz="1600" dirty="0">
                <a:latin typeface="Times New Roman"/>
                <a:ea typeface="+mn-lt"/>
                <a:cs typeface="+mn-lt"/>
              </a:rPr>
              <a:t> New York: HarperCollins.</a:t>
            </a:r>
            <a:endParaRPr lang="en-US" sz="1600" dirty="0">
              <a:latin typeface="Times New Roman"/>
              <a:cs typeface="Calibri" panose="020F0502020204030204"/>
            </a:endParaRPr>
          </a:p>
          <a:p>
            <a:pPr marL="571500" indent="-571500">
              <a:lnSpc>
                <a:spcPct val="120000"/>
              </a:lnSpc>
              <a:buNone/>
            </a:pPr>
            <a:r>
              <a:rPr lang="en-US" sz="1600" dirty="0">
                <a:latin typeface="Times New Roman"/>
                <a:ea typeface="+mn-lt"/>
                <a:cs typeface="+mn-lt"/>
              </a:rPr>
              <a:t>Epstein, A. (2022) '</a:t>
            </a:r>
            <a:r>
              <a:rPr lang="en-US" sz="1600" i="1" dirty="0">
                <a:latin typeface="Times New Roman"/>
                <a:ea typeface="+mn-lt"/>
                <a:cs typeface="+mn-lt"/>
              </a:rPr>
              <a:t>YC Guide to Business Models: YC Startup Library: Y combinator, YC Startup Library',</a:t>
            </a:r>
            <a:r>
              <a:rPr lang="en-US" sz="1600" dirty="0">
                <a:latin typeface="Times New Roman"/>
                <a:ea typeface="+mn-lt"/>
                <a:cs typeface="+mn-lt"/>
              </a:rPr>
              <a:t> Available at: https://www.ycombinator.com/library/Gh-yc-guide-to-business-models (Accessed: 07 July 2024).</a:t>
            </a:r>
            <a:endParaRPr lang="en-US" sz="1600" dirty="0">
              <a:latin typeface="Times New Roman"/>
              <a:cs typeface="Calibri" panose="020F0502020204030204"/>
            </a:endParaRPr>
          </a:p>
          <a:p>
            <a:pPr marL="571500" indent="-571500">
              <a:lnSpc>
                <a:spcPct val="120000"/>
              </a:lnSpc>
              <a:buNone/>
            </a:pPr>
            <a:r>
              <a:rPr lang="en-US" sz="1600" dirty="0">
                <a:latin typeface="Times New Roman"/>
                <a:ea typeface="+mn-lt"/>
                <a:cs typeface="+mn-lt"/>
              </a:rPr>
              <a:t>Greene, C. L. (2017) </a:t>
            </a:r>
            <a:r>
              <a:rPr lang="en-US" sz="1600" i="1" dirty="0">
                <a:latin typeface="Times New Roman"/>
                <a:ea typeface="+mn-lt"/>
                <a:cs typeface="+mn-lt"/>
              </a:rPr>
              <a:t>Start Your Own Drop Shipping Business. 3rd </a:t>
            </a:r>
            <a:r>
              <a:rPr lang="en-US" sz="1600" i="1" dirty="0" err="1">
                <a:latin typeface="Times New Roman"/>
                <a:ea typeface="+mn-lt"/>
                <a:cs typeface="+mn-lt"/>
              </a:rPr>
              <a:t>edn</a:t>
            </a:r>
            <a:r>
              <a:rPr lang="en-US" sz="1600" dirty="0">
                <a:latin typeface="Times New Roman"/>
                <a:ea typeface="+mn-lt"/>
                <a:cs typeface="+mn-lt"/>
              </a:rPr>
              <a:t>. Irvine, CA: Entrepreneur Press.</a:t>
            </a:r>
            <a:endParaRPr lang="en-US" sz="1600" dirty="0">
              <a:latin typeface="Times New Roman"/>
              <a:cs typeface="Calibri" panose="020F0502020204030204"/>
            </a:endParaRPr>
          </a:p>
          <a:p>
            <a:pPr marL="571500" indent="-571500">
              <a:lnSpc>
                <a:spcPct val="120000"/>
              </a:lnSpc>
              <a:buNone/>
            </a:pPr>
            <a:r>
              <a:rPr lang="en-US" sz="1600" dirty="0">
                <a:latin typeface="Times New Roman"/>
                <a:ea typeface="+mn-lt"/>
                <a:cs typeface="+mn-lt"/>
              </a:rPr>
              <a:t>Justis, R. T. and Judd, R. J. (2004) </a:t>
            </a:r>
            <a:r>
              <a:rPr lang="en-US" sz="1600" i="1" dirty="0">
                <a:latin typeface="Times New Roman"/>
                <a:ea typeface="+mn-lt"/>
                <a:cs typeface="+mn-lt"/>
              </a:rPr>
              <a:t>Franchising. 2nd </a:t>
            </a:r>
            <a:r>
              <a:rPr lang="en-US" sz="1600" i="1" dirty="0" err="1">
                <a:latin typeface="Times New Roman"/>
                <a:ea typeface="+mn-lt"/>
                <a:cs typeface="+mn-lt"/>
              </a:rPr>
              <a:t>edn</a:t>
            </a:r>
            <a:r>
              <a:rPr lang="en-US" sz="1600" i="1" dirty="0">
                <a:latin typeface="Times New Roman"/>
                <a:ea typeface="+mn-lt"/>
                <a:cs typeface="+mn-lt"/>
              </a:rPr>
              <a:t>. </a:t>
            </a:r>
            <a:r>
              <a:rPr lang="en-US" sz="1600" dirty="0">
                <a:latin typeface="Times New Roman"/>
                <a:ea typeface="+mn-lt"/>
                <a:cs typeface="+mn-lt"/>
              </a:rPr>
              <a:t>Ohio: Thomson Learning.</a:t>
            </a:r>
            <a:endParaRPr lang="en-US" sz="1600" dirty="0">
              <a:latin typeface="Times New Roman"/>
              <a:cs typeface="Calibri" panose="020F0502020204030204"/>
            </a:endParaRPr>
          </a:p>
          <a:p>
            <a:pPr marL="571500" indent="-571500">
              <a:lnSpc>
                <a:spcPct val="120000"/>
              </a:lnSpc>
              <a:buNone/>
            </a:pPr>
            <a:r>
              <a:rPr lang="en-US" sz="1600" dirty="0" err="1">
                <a:latin typeface="Times New Roman"/>
                <a:ea typeface="+mn-lt"/>
                <a:cs typeface="+mn-lt"/>
              </a:rPr>
              <a:t>Magretta</a:t>
            </a:r>
            <a:r>
              <a:rPr lang="en-US" sz="1600" dirty="0">
                <a:latin typeface="Times New Roman"/>
                <a:ea typeface="+mn-lt"/>
                <a:cs typeface="+mn-lt"/>
              </a:rPr>
              <a:t>, J. (2002) </a:t>
            </a:r>
            <a:r>
              <a:rPr lang="en-US" sz="1600" i="1" dirty="0">
                <a:latin typeface="Times New Roman"/>
                <a:ea typeface="+mn-lt"/>
                <a:cs typeface="+mn-lt"/>
              </a:rPr>
              <a:t>‘Why Business Models Matter’,</a:t>
            </a:r>
            <a:r>
              <a:rPr lang="en-US" sz="1600" dirty="0">
                <a:latin typeface="Times New Roman"/>
                <a:ea typeface="+mn-lt"/>
                <a:cs typeface="+mn-lt"/>
              </a:rPr>
              <a:t> Harvard Business Review, 80(5), pp. 86-92.</a:t>
            </a:r>
            <a:endParaRPr lang="en-US" sz="1600" dirty="0">
              <a:latin typeface="Times New Roman"/>
              <a:cs typeface="Calibri" panose="020F0502020204030204"/>
            </a:endParaRPr>
          </a:p>
          <a:p>
            <a:pPr marL="571500" indent="-571500">
              <a:lnSpc>
                <a:spcPct val="120000"/>
              </a:lnSpc>
              <a:buNone/>
            </a:pPr>
            <a:r>
              <a:rPr lang="en-US" sz="1600" dirty="0">
                <a:latin typeface="Times New Roman"/>
                <a:ea typeface="+mn-lt"/>
                <a:cs typeface="+mn-lt"/>
              </a:rPr>
              <a:t>Osterwalder, A. and Pigneur, Y. (2010)</a:t>
            </a:r>
            <a:r>
              <a:rPr lang="en-US" sz="1600" i="1" dirty="0">
                <a:latin typeface="Times New Roman"/>
                <a:ea typeface="+mn-lt"/>
                <a:cs typeface="+mn-lt"/>
              </a:rPr>
              <a:t> Business Model Generation: A Handbook for Visionaries, Game Changers, and Challengers</a:t>
            </a:r>
            <a:r>
              <a:rPr lang="en-US" sz="1600" dirty="0">
                <a:latin typeface="Times New Roman"/>
                <a:ea typeface="+mn-lt"/>
                <a:cs typeface="+mn-lt"/>
              </a:rPr>
              <a:t>. Hoboken, NJ: Wiley.</a:t>
            </a:r>
          </a:p>
          <a:p>
            <a:pPr marL="571500" indent="-571500">
              <a:lnSpc>
                <a:spcPct val="120000"/>
              </a:lnSpc>
              <a:buNone/>
            </a:pPr>
            <a:r>
              <a:rPr lang="en-US" sz="1600" dirty="0">
                <a:latin typeface="Times New Roman"/>
                <a:ea typeface="+mn-lt"/>
                <a:cs typeface="+mn-lt"/>
              </a:rPr>
              <a:t>Pujol, J. (2010) </a:t>
            </a:r>
            <a:r>
              <a:rPr lang="en-US" sz="1600" i="1" dirty="0">
                <a:latin typeface="Times New Roman"/>
                <a:ea typeface="+mn-lt"/>
                <a:cs typeface="+mn-lt"/>
              </a:rPr>
              <a:t>The Freemium Model: A Comprehensive Guide</a:t>
            </a:r>
            <a:r>
              <a:rPr lang="en-US" sz="1600" dirty="0">
                <a:latin typeface="Times New Roman"/>
                <a:ea typeface="+mn-lt"/>
                <a:cs typeface="+mn-lt"/>
              </a:rPr>
              <a:t>. London: Sage Publications.</a:t>
            </a:r>
            <a:endParaRPr lang="en-US" sz="1600" dirty="0">
              <a:latin typeface="Times New Roman"/>
              <a:cs typeface="Calibri" panose="020F0502020204030204"/>
            </a:endParaRPr>
          </a:p>
          <a:p>
            <a:pPr marL="571500" indent="-571500">
              <a:lnSpc>
                <a:spcPct val="120000"/>
              </a:lnSpc>
              <a:buNone/>
            </a:pPr>
            <a:r>
              <a:rPr lang="en-US" sz="1600" dirty="0">
                <a:latin typeface="Times New Roman"/>
                <a:ea typeface="+mn-lt"/>
                <a:cs typeface="+mn-lt"/>
              </a:rPr>
              <a:t>Shapiro, C. and Varian, H. R. (1999) </a:t>
            </a:r>
            <a:r>
              <a:rPr lang="en-US" sz="1600" i="1" dirty="0">
                <a:latin typeface="Times New Roman"/>
                <a:ea typeface="+mn-lt"/>
                <a:cs typeface="+mn-lt"/>
              </a:rPr>
              <a:t>Information Rules: A Strategic Guide to the Network Economy</a:t>
            </a:r>
            <a:r>
              <a:rPr lang="en-US" sz="1600" dirty="0">
                <a:latin typeface="Times New Roman"/>
                <a:ea typeface="+mn-lt"/>
                <a:cs typeface="+mn-lt"/>
              </a:rPr>
              <a:t>. Boston: Harvard Business School Press.</a:t>
            </a:r>
            <a:endParaRPr lang="en-US" sz="1600" dirty="0">
              <a:latin typeface="Times New Roman"/>
              <a:cs typeface="Calibri" panose="020F0502020204030204"/>
            </a:endParaRPr>
          </a:p>
          <a:p>
            <a:pPr marL="0" indent="0">
              <a:lnSpc>
                <a:spcPct val="120000"/>
              </a:lnSpc>
              <a:buNone/>
            </a:pPr>
            <a:endParaRPr lang="en-US" sz="1600" dirty="0">
              <a:latin typeface="Times New Roman"/>
              <a:cs typeface="Calibri" panose="020F0502020204030204"/>
            </a:endParaRPr>
          </a:p>
        </p:txBody>
      </p:sp>
    </p:spTree>
    <p:extLst>
      <p:ext uri="{BB962C8B-B14F-4D97-AF65-F5344CB8AC3E}">
        <p14:creationId xmlns:p14="http://schemas.microsoft.com/office/powerpoint/2010/main" val="29488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F7C68-8C20-832D-CEC4-E282DC2E65F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dirty="0">
                <a:latin typeface="Times New Roman"/>
                <a:cs typeface="Times New Roman"/>
              </a:rPr>
              <a:t>The end.</a:t>
            </a:r>
          </a:p>
        </p:txBody>
      </p:sp>
      <p:sp>
        <p:nvSpPr>
          <p:cNvPr id="3" name="Content Placeholder 2">
            <a:extLst>
              <a:ext uri="{FF2B5EF4-FFF2-40B4-BE49-F238E27FC236}">
                <a16:creationId xmlns:a16="http://schemas.microsoft.com/office/drawing/2014/main" id="{5DE8FF60-E43B-ED49-291D-2A14B8E52E62}"/>
              </a:ext>
            </a:extLst>
          </p:cNvPr>
          <p:cNvSpPr>
            <a:spLocks noGrp="1"/>
          </p:cNvSpPr>
          <p:nvPr>
            <p:ph type="body" idx="1"/>
          </p:nvPr>
        </p:nvSpPr>
        <p:spPr>
          <a:xfrm>
            <a:off x="838199" y="4983276"/>
            <a:ext cx="10512552" cy="1126680"/>
          </a:xfrm>
        </p:spPr>
        <p:txBody>
          <a:bodyPr vert="horz" lIns="91440" tIns="45720" rIns="91440" bIns="45720" rtlCol="0" anchor="t">
            <a:normAutofit/>
          </a:bodyPr>
          <a:lstStyle/>
          <a:p>
            <a:r>
              <a:rPr lang="en-US" kern="1200" dirty="0">
                <a:solidFill>
                  <a:schemeClr val="tx1"/>
                </a:solidFill>
                <a:latin typeface="Times New Roman"/>
                <a:cs typeface="Times New Roman"/>
              </a:rPr>
              <a:t>Thank you for listening</a:t>
            </a:r>
            <a:r>
              <a:rPr lang="en-US" dirty="0">
                <a:solidFill>
                  <a:schemeClr val="tx1"/>
                </a:solidFill>
                <a:latin typeface="Times New Roman"/>
                <a:cs typeface="Times New Roman"/>
              </a:rPr>
              <a:t>!</a:t>
            </a:r>
            <a:endParaRPr lang="en-US" kern="1200" dirty="0">
              <a:solidFill>
                <a:schemeClr val="tx1"/>
              </a:solidFill>
              <a:latin typeface="Times New Roman"/>
              <a:cs typeface="Times New Roman"/>
            </a:endParaRP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979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DD1F9-3CFF-A49B-5120-95E7448BE3FB}"/>
              </a:ext>
            </a:extLst>
          </p:cNvPr>
          <p:cNvSpPr>
            <a:spLocks noGrp="1"/>
          </p:cNvSpPr>
          <p:nvPr>
            <p:ph type="title"/>
          </p:nvPr>
        </p:nvSpPr>
        <p:spPr>
          <a:xfrm>
            <a:off x="5297762" y="329184"/>
            <a:ext cx="6251110" cy="1783080"/>
          </a:xfrm>
        </p:spPr>
        <p:txBody>
          <a:bodyPr anchor="b">
            <a:normAutofit/>
          </a:bodyPr>
          <a:lstStyle/>
          <a:p>
            <a:r>
              <a:rPr lang="en-US" sz="4000" b="1" dirty="0">
                <a:latin typeface="Times New Roman"/>
                <a:cs typeface="Times New Roman"/>
              </a:rPr>
              <a:t>Importance of a Business Model for a Startup</a:t>
            </a:r>
            <a:endParaRPr lang="en-US" dirty="0"/>
          </a:p>
        </p:txBody>
      </p:sp>
      <p:pic>
        <p:nvPicPr>
          <p:cNvPr id="12" name="Picture 11" descr="Magnifying glass showing decling performance">
            <a:extLst>
              <a:ext uri="{FF2B5EF4-FFF2-40B4-BE49-F238E27FC236}">
                <a16:creationId xmlns:a16="http://schemas.microsoft.com/office/drawing/2014/main" id="{DAE5E737-CB1E-6637-070B-97B37BD4AAF2}"/>
              </a:ext>
            </a:extLst>
          </p:cNvPr>
          <p:cNvPicPr>
            <a:picLocks noChangeAspect="1"/>
          </p:cNvPicPr>
          <p:nvPr/>
        </p:nvPicPr>
        <p:blipFill rotWithShape="1">
          <a:blip r:embed="rId2"/>
          <a:srcRect l="29338" r="25398"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787B58-BC9F-0A7E-90C9-9C0AF03C1A34}"/>
              </a:ext>
            </a:extLst>
          </p:cNvPr>
          <p:cNvSpPr>
            <a:spLocks noGrp="1"/>
          </p:cNvSpPr>
          <p:nvPr>
            <p:ph idx="1"/>
          </p:nvPr>
        </p:nvSpPr>
        <p:spPr>
          <a:xfrm>
            <a:off x="5297762" y="2706624"/>
            <a:ext cx="6251110" cy="3483864"/>
          </a:xfrm>
        </p:spPr>
        <p:txBody>
          <a:bodyPr vert="horz" lIns="91440" tIns="45720" rIns="91440" bIns="45720" rtlCol="0" anchor="t">
            <a:noAutofit/>
          </a:bodyPr>
          <a:lstStyle/>
          <a:p>
            <a:r>
              <a:rPr lang="en-US" sz="2400">
                <a:latin typeface="Times New Roman"/>
                <a:ea typeface="+mn-lt"/>
                <a:cs typeface="+mn-lt"/>
              </a:rPr>
              <a:t>Guides Strategic Planning</a:t>
            </a:r>
            <a:endParaRPr lang="en-US" sz="2400">
              <a:latin typeface="Times New Roman"/>
              <a:cs typeface="Times New Roman"/>
            </a:endParaRPr>
          </a:p>
          <a:p>
            <a:r>
              <a:rPr lang="en-US" sz="2400">
                <a:latin typeface="Times New Roman"/>
                <a:cs typeface="Calibri"/>
              </a:rPr>
              <a:t>Attracts Investors</a:t>
            </a:r>
            <a:endParaRPr lang="en-US" sz="2400" dirty="0">
              <a:latin typeface="Times New Roman"/>
              <a:cs typeface="Calibri"/>
            </a:endParaRPr>
          </a:p>
          <a:p>
            <a:r>
              <a:rPr lang="en-US" sz="2400">
                <a:latin typeface="Times New Roman"/>
                <a:ea typeface="+mn-lt"/>
                <a:cs typeface="+mn-lt"/>
              </a:rPr>
              <a:t>Helps Identify Key Metrics</a:t>
            </a:r>
            <a:endParaRPr lang="en-US" sz="2400" dirty="0">
              <a:latin typeface="Times New Roman"/>
              <a:cs typeface="Calibri"/>
            </a:endParaRPr>
          </a:p>
          <a:p>
            <a:r>
              <a:rPr lang="en-US" sz="2400">
                <a:latin typeface="Times New Roman"/>
                <a:ea typeface="+mn-lt"/>
                <a:cs typeface="+mn-lt"/>
              </a:rPr>
              <a:t>Differentiates from Competitors</a:t>
            </a:r>
            <a:endParaRPr lang="en-US" sz="2400" dirty="0">
              <a:latin typeface="Times New Roman"/>
              <a:cs typeface="Calibri"/>
            </a:endParaRPr>
          </a:p>
          <a:p>
            <a:r>
              <a:rPr lang="en-US" sz="2400">
                <a:latin typeface="Times New Roman"/>
                <a:ea typeface="+mn-lt"/>
                <a:cs typeface="+mn-lt"/>
              </a:rPr>
              <a:t>Facilitates Market Validation</a:t>
            </a:r>
            <a:endParaRPr lang="en-US" sz="2400" dirty="0">
              <a:latin typeface="Times New Roman"/>
              <a:cs typeface="Calibri"/>
            </a:endParaRPr>
          </a:p>
          <a:p>
            <a:r>
              <a:rPr lang="en-US" sz="2400">
                <a:latin typeface="Times New Roman"/>
                <a:ea typeface="+mn-lt"/>
                <a:cs typeface="+mn-lt"/>
              </a:rPr>
              <a:t>Ensures Financial Viability</a:t>
            </a:r>
            <a:endParaRPr lang="en-US" sz="2400" dirty="0">
              <a:latin typeface="Times New Roman"/>
              <a:cs typeface="Calibri"/>
            </a:endParaRPr>
          </a:p>
          <a:p>
            <a:r>
              <a:rPr lang="en-US" sz="2400">
                <a:latin typeface="Times New Roman"/>
                <a:ea typeface="+mn-lt"/>
                <a:cs typeface="+mn-lt"/>
              </a:rPr>
              <a:t>Supports Scaling</a:t>
            </a:r>
            <a:endParaRPr lang="en-US" sz="2400" dirty="0">
              <a:latin typeface="Times New Roman"/>
              <a:cs typeface="Calibri"/>
            </a:endParaRPr>
          </a:p>
          <a:p>
            <a:pPr marL="0" indent="0">
              <a:buNone/>
            </a:pPr>
            <a:r>
              <a:rPr lang="en-US" sz="2400" dirty="0">
                <a:latin typeface="Times New Roman"/>
                <a:cs typeface="Calibri"/>
              </a:rPr>
              <a:t>(Epstein, 2022)</a:t>
            </a:r>
          </a:p>
          <a:p>
            <a:endParaRPr lang="en-US" sz="2400" dirty="0">
              <a:cs typeface="Calibri"/>
            </a:endParaRPr>
          </a:p>
          <a:p>
            <a:endParaRPr lang="en-US" sz="2400" dirty="0">
              <a:cs typeface="Calibri"/>
            </a:endParaRPr>
          </a:p>
          <a:p>
            <a:endParaRPr lang="en-US" sz="2400" dirty="0">
              <a:cs typeface="Calibri"/>
            </a:endParaRPr>
          </a:p>
          <a:p>
            <a:endParaRPr lang="en-US" sz="2400" dirty="0">
              <a:cs typeface="Calibri"/>
            </a:endParaRPr>
          </a:p>
          <a:p>
            <a:endParaRPr lang="en-US" sz="2400" dirty="0">
              <a:cs typeface="Calibri"/>
            </a:endParaRPr>
          </a:p>
        </p:txBody>
      </p:sp>
    </p:spTree>
    <p:extLst>
      <p:ext uri="{BB962C8B-B14F-4D97-AF65-F5344CB8AC3E}">
        <p14:creationId xmlns:p14="http://schemas.microsoft.com/office/powerpoint/2010/main" val="3942692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DD1F9-3CFF-A49B-5120-95E7448BE3FB}"/>
              </a:ext>
            </a:extLst>
          </p:cNvPr>
          <p:cNvSpPr>
            <a:spLocks noGrp="1"/>
          </p:cNvSpPr>
          <p:nvPr>
            <p:ph type="title"/>
          </p:nvPr>
        </p:nvSpPr>
        <p:spPr>
          <a:xfrm>
            <a:off x="548114" y="4777738"/>
            <a:ext cx="3760576" cy="1398982"/>
          </a:xfrm>
        </p:spPr>
        <p:txBody>
          <a:bodyPr>
            <a:normAutofit fontScale="90000"/>
          </a:bodyPr>
          <a:lstStyle/>
          <a:p>
            <a:r>
              <a:rPr lang="en-US" b="1" dirty="0">
                <a:latin typeface="Times New Roman"/>
                <a:cs typeface="Calibri Light"/>
              </a:rPr>
              <a:t>BUSINESS MODEL (cont.)</a:t>
            </a:r>
          </a:p>
        </p:txBody>
      </p:sp>
      <p:pic>
        <p:nvPicPr>
          <p:cNvPr id="5" name="Picture 4" descr="Light bulb on yellow background with sketched light beams and cord">
            <a:extLst>
              <a:ext uri="{FF2B5EF4-FFF2-40B4-BE49-F238E27FC236}">
                <a16:creationId xmlns:a16="http://schemas.microsoft.com/office/drawing/2014/main" id="{40990BE6-4972-B4AB-7EF6-28797C8F2260}"/>
              </a:ext>
            </a:extLst>
          </p:cNvPr>
          <p:cNvPicPr>
            <a:picLocks noChangeAspect="1"/>
          </p:cNvPicPr>
          <p:nvPr/>
        </p:nvPicPr>
        <p:blipFill rotWithShape="1">
          <a:blip r:embed="rId2"/>
          <a:srcRect t="25324" b="13882"/>
          <a:stretch/>
        </p:blipFill>
        <p:spPr>
          <a:xfrm>
            <a:off x="20" y="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8"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787B58-BC9F-0A7E-90C9-9C0AF03C1A34}"/>
              </a:ext>
            </a:extLst>
          </p:cNvPr>
          <p:cNvSpPr>
            <a:spLocks noGrp="1"/>
          </p:cNvSpPr>
          <p:nvPr>
            <p:ph idx="1"/>
          </p:nvPr>
        </p:nvSpPr>
        <p:spPr>
          <a:xfrm>
            <a:off x="4654294" y="4790876"/>
            <a:ext cx="6897626" cy="1780223"/>
          </a:xfrm>
        </p:spPr>
        <p:txBody>
          <a:bodyPr vert="horz" lIns="91440" tIns="45720" rIns="91440" bIns="45720" rtlCol="0" anchor="ctr">
            <a:normAutofit/>
          </a:bodyPr>
          <a:lstStyle/>
          <a:p>
            <a:pPr marL="0" indent="0">
              <a:buNone/>
            </a:pPr>
            <a:r>
              <a:rPr lang="en-US" sz="1900" dirty="0">
                <a:latin typeface="Times New Roman"/>
                <a:cs typeface="Calibri"/>
              </a:rPr>
              <a:t>--&gt; </a:t>
            </a:r>
            <a:r>
              <a:rPr lang="en-US" sz="1900" dirty="0">
                <a:latin typeface="Times New Roman"/>
                <a:ea typeface="+mn-lt"/>
                <a:cs typeface="+mn-lt"/>
              </a:rPr>
              <a:t>The business model </a:t>
            </a:r>
            <a:r>
              <a:rPr lang="en-US" sz="1900" u="sng" dirty="0">
                <a:solidFill>
                  <a:srgbClr val="FF0000"/>
                </a:solidFill>
                <a:latin typeface="Times New Roman"/>
                <a:ea typeface="+mn-lt"/>
                <a:cs typeface="+mn-lt"/>
              </a:rPr>
              <a:t>is the vehicle </a:t>
            </a:r>
            <a:r>
              <a:rPr lang="en-US" sz="1900" dirty="0">
                <a:latin typeface="Times New Roman"/>
                <a:ea typeface="+mn-lt"/>
                <a:cs typeface="+mn-lt"/>
              </a:rPr>
              <a:t>through which a company generates revenue and creates value for its customers. It encompasses the strategy for delivering a product or service, the target market, and the sources of revenue. A successful business model is essential for long-term sustainability and growth.</a:t>
            </a:r>
            <a:endParaRPr lang="en-US" sz="1900">
              <a:latin typeface="Times New Roman"/>
              <a:cs typeface="Calibri"/>
            </a:endParaRPr>
          </a:p>
          <a:p>
            <a:pPr marL="0" indent="0">
              <a:buNone/>
            </a:pPr>
            <a:endParaRPr lang="en-US" sz="1900" dirty="0">
              <a:latin typeface="Times New Roman"/>
              <a:cs typeface="Calibri"/>
            </a:endParaRPr>
          </a:p>
        </p:txBody>
      </p:sp>
    </p:spTree>
    <p:extLst>
      <p:ext uri="{BB962C8B-B14F-4D97-AF65-F5344CB8AC3E}">
        <p14:creationId xmlns:p14="http://schemas.microsoft.com/office/powerpoint/2010/main" val="1155052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F7E0-4C7C-6884-3234-8CA1910D3618}"/>
              </a:ext>
            </a:extLst>
          </p:cNvPr>
          <p:cNvSpPr>
            <a:spLocks noGrp="1"/>
          </p:cNvSpPr>
          <p:nvPr>
            <p:ph type="title"/>
          </p:nvPr>
        </p:nvSpPr>
        <p:spPr>
          <a:xfrm>
            <a:off x="5473950" y="239965"/>
            <a:ext cx="5444382" cy="1402470"/>
          </a:xfrm>
        </p:spPr>
        <p:txBody>
          <a:bodyPr anchor="t">
            <a:normAutofit/>
          </a:bodyPr>
          <a:lstStyle/>
          <a:p>
            <a:pPr>
              <a:buAutoNum type="arabicPeriod"/>
            </a:pPr>
            <a:r>
              <a:rPr lang="en-US" sz="3200" b="1" dirty="0">
                <a:latin typeface="Times New Roman"/>
                <a:cs typeface="Calibri Light"/>
              </a:rPr>
              <a:t>ENTERPRISE</a:t>
            </a:r>
            <a:endParaRPr lang="en-US" dirty="0"/>
          </a:p>
        </p:txBody>
      </p:sp>
      <p:pic>
        <p:nvPicPr>
          <p:cNvPr id="5" name="Picture 4" descr="Pen placed on top of a signature line">
            <a:extLst>
              <a:ext uri="{FF2B5EF4-FFF2-40B4-BE49-F238E27FC236}">
                <a16:creationId xmlns:a16="http://schemas.microsoft.com/office/drawing/2014/main" id="{0359F324-1039-9B8C-C69D-1B2F620A949B}"/>
              </a:ext>
            </a:extLst>
          </p:cNvPr>
          <p:cNvPicPr>
            <a:picLocks noChangeAspect="1"/>
          </p:cNvPicPr>
          <p:nvPr/>
        </p:nvPicPr>
        <p:blipFill rotWithShape="1">
          <a:blip r:embed="rId2"/>
          <a:srcRect l="49810" r="52" b="-1"/>
          <a:stretch/>
        </p:blipFill>
        <p:spPr>
          <a:xfrm>
            <a:off x="-1" y="10"/>
            <a:ext cx="5151179" cy="6857990"/>
          </a:xfrm>
          <a:prstGeom prst="rect">
            <a:avLst/>
          </a:prstGeom>
        </p:spPr>
      </p:pic>
      <p:cxnSp>
        <p:nvCxnSpPr>
          <p:cNvPr id="16" name="Straight Connector 1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3C6715-0F14-D2A5-745A-1E1E25AE0227}"/>
              </a:ext>
            </a:extLst>
          </p:cNvPr>
          <p:cNvSpPr>
            <a:spLocks noGrp="1"/>
          </p:cNvSpPr>
          <p:nvPr>
            <p:ph idx="1"/>
          </p:nvPr>
        </p:nvSpPr>
        <p:spPr>
          <a:xfrm>
            <a:off x="5868557" y="1217676"/>
            <a:ext cx="5444382" cy="4924707"/>
          </a:xfrm>
        </p:spPr>
        <p:txBody>
          <a:bodyPr vert="horz" lIns="91440" tIns="45720" rIns="91440" bIns="45720" rtlCol="0" anchor="t">
            <a:normAutofit lnSpcReduction="10000"/>
          </a:bodyPr>
          <a:lstStyle/>
          <a:p>
            <a:r>
              <a:rPr lang="en-US" sz="1800" dirty="0">
                <a:latin typeface="Times New Roman"/>
                <a:cs typeface="Calibri"/>
              </a:rPr>
              <a:t>An enterprise company sells high-value products or services to large organizations. </a:t>
            </a:r>
            <a:r>
              <a:rPr lang="en-US" sz="1800" dirty="0">
                <a:latin typeface="Times New Roman"/>
                <a:cs typeface="Times New Roman"/>
              </a:rPr>
              <a:t>(Epstein, 2022)</a:t>
            </a:r>
            <a:endParaRPr lang="en-US" sz="1800">
              <a:cs typeface="Calibri"/>
            </a:endParaRPr>
          </a:p>
          <a:p>
            <a:r>
              <a:rPr lang="en-US" sz="1800" dirty="0">
                <a:latin typeface="Times New Roman"/>
                <a:cs typeface="Calibri"/>
              </a:rPr>
              <a:t>These contracts have fixed terms and designated contract values, and come up for renewal at the end of the term. </a:t>
            </a:r>
          </a:p>
          <a:p>
            <a:r>
              <a:rPr lang="en-US" sz="1800" b="1" dirty="0">
                <a:latin typeface="Times New Roman"/>
                <a:ea typeface="+mn-lt"/>
                <a:cs typeface="Calibri"/>
              </a:rPr>
              <a:t>Advantages</a:t>
            </a:r>
          </a:p>
          <a:p>
            <a:pPr lvl="1">
              <a:buFont typeface="Courier New" panose="020B0604020202020204" pitchFamily="34" charset="0"/>
              <a:buChar char="o"/>
            </a:pPr>
            <a:r>
              <a:rPr lang="en-US" sz="1800" dirty="0">
                <a:latin typeface="Times New Roman"/>
                <a:ea typeface="+mn-lt"/>
                <a:cs typeface="Times New Roman"/>
              </a:rPr>
              <a:t>High Revenue Per Customer Large contracts with significant revenue.</a:t>
            </a:r>
            <a:endParaRPr lang="en-US" sz="1800">
              <a:cs typeface="Calibri"/>
            </a:endParaRPr>
          </a:p>
          <a:p>
            <a:pPr lvl="1">
              <a:buFont typeface="Courier New" panose="020B0604020202020204" pitchFamily="34" charset="0"/>
              <a:buChar char="o"/>
            </a:pPr>
            <a:r>
              <a:rPr lang="en-US" sz="1800" dirty="0">
                <a:latin typeface="Times New Roman"/>
                <a:ea typeface="+mn-lt"/>
                <a:cs typeface="Times New Roman"/>
              </a:rPr>
              <a:t>Long-Term Relationships Often involves long-term contracts.</a:t>
            </a:r>
            <a:endParaRPr lang="en-US" sz="1800">
              <a:cs typeface="Calibri"/>
            </a:endParaRPr>
          </a:p>
          <a:p>
            <a:r>
              <a:rPr lang="en-US" sz="1800" b="1" dirty="0">
                <a:latin typeface="Times New Roman"/>
                <a:ea typeface="+mn-lt"/>
                <a:cs typeface="Times New Roman"/>
              </a:rPr>
              <a:t>Challenges</a:t>
            </a:r>
            <a:endParaRPr lang="en-US" sz="1800">
              <a:cs typeface="Calibri"/>
            </a:endParaRPr>
          </a:p>
          <a:p>
            <a:pPr lvl="1">
              <a:buFont typeface="Courier New" panose="020B0604020202020204" pitchFamily="34" charset="0"/>
              <a:buChar char="o"/>
            </a:pPr>
            <a:r>
              <a:rPr lang="en-US" sz="1800" dirty="0">
                <a:latin typeface="Times New Roman"/>
                <a:ea typeface="+mn-lt"/>
                <a:cs typeface="Times New Roman"/>
              </a:rPr>
              <a:t>Long Sales Cycles Selling to enterprises can take a long time.</a:t>
            </a:r>
            <a:endParaRPr lang="en-US" sz="1800">
              <a:cs typeface="Calibri"/>
            </a:endParaRPr>
          </a:p>
          <a:p>
            <a:pPr lvl="1">
              <a:buFont typeface="Courier New" panose="020B0604020202020204" pitchFamily="34" charset="0"/>
              <a:buChar char="o"/>
            </a:pPr>
            <a:r>
              <a:rPr lang="en-US" sz="1800" dirty="0">
                <a:latin typeface="Times New Roman"/>
                <a:ea typeface="+mn-lt"/>
                <a:cs typeface="Times New Roman"/>
              </a:rPr>
              <a:t>Complex Sales Process Requires tailored solutions and dedicated sales teams.</a:t>
            </a:r>
            <a:endParaRPr lang="en-US" sz="1800">
              <a:cs typeface="Calibri"/>
            </a:endParaRPr>
          </a:p>
          <a:p>
            <a:pPr marL="0" indent="0">
              <a:buNone/>
            </a:pPr>
            <a:br>
              <a:rPr lang="en-US" sz="1400" dirty="0">
                <a:latin typeface="Times New Roman"/>
                <a:cs typeface="Calibri"/>
              </a:rPr>
            </a:br>
            <a:endParaRPr lang="en-US" sz="1800" dirty="0">
              <a:latin typeface="Times New Roman"/>
              <a:cs typeface="Calibri"/>
            </a:endParaRPr>
          </a:p>
        </p:txBody>
      </p:sp>
    </p:spTree>
    <p:extLst>
      <p:ext uri="{BB962C8B-B14F-4D97-AF65-F5344CB8AC3E}">
        <p14:creationId xmlns:p14="http://schemas.microsoft.com/office/powerpoint/2010/main" val="3178960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C857C-C42D-8945-5AE1-9A50D874C3AC}"/>
              </a:ext>
            </a:extLst>
          </p:cNvPr>
          <p:cNvSpPr>
            <a:spLocks noGrp="1"/>
          </p:cNvSpPr>
          <p:nvPr>
            <p:ph type="title"/>
          </p:nvPr>
        </p:nvSpPr>
        <p:spPr>
          <a:xfrm>
            <a:off x="-3678" y="4606944"/>
            <a:ext cx="4299229" cy="1398984"/>
          </a:xfrm>
        </p:spPr>
        <p:txBody>
          <a:bodyPr>
            <a:normAutofit/>
          </a:bodyPr>
          <a:lstStyle/>
          <a:p>
            <a:r>
              <a:rPr lang="en-US" sz="3200" b="1" dirty="0">
                <a:latin typeface="Times New Roman"/>
                <a:cs typeface="Calibri Light"/>
              </a:rPr>
              <a:t>2. SaaS _ IaaS _ PaaS</a:t>
            </a:r>
          </a:p>
        </p:txBody>
      </p:sp>
      <p:pic>
        <p:nvPicPr>
          <p:cNvPr id="4" name="Picture 3" descr="A diagram of software as a service&#10;&#10;Description automatically generated">
            <a:extLst>
              <a:ext uri="{FF2B5EF4-FFF2-40B4-BE49-F238E27FC236}">
                <a16:creationId xmlns:a16="http://schemas.microsoft.com/office/drawing/2014/main" id="{509FE794-AB93-CE9B-C1BA-709282C4616A}"/>
              </a:ext>
            </a:extLst>
          </p:cNvPr>
          <p:cNvPicPr>
            <a:picLocks noChangeAspect="1"/>
          </p:cNvPicPr>
          <p:nvPr/>
        </p:nvPicPr>
        <p:blipFill rotWithShape="1">
          <a:blip r:embed="rId2"/>
          <a:srcRect t="23531" b="20456"/>
          <a:stretch/>
        </p:blipFill>
        <p:spPr>
          <a:xfrm>
            <a:off x="20" y="10"/>
            <a:ext cx="12191979" cy="3901524"/>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1"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8844EE-9E07-216F-0B12-CA3A653B20F8}"/>
              </a:ext>
            </a:extLst>
          </p:cNvPr>
          <p:cNvSpPr>
            <a:spLocks noGrp="1"/>
          </p:cNvSpPr>
          <p:nvPr>
            <p:ph idx="1"/>
          </p:nvPr>
        </p:nvSpPr>
        <p:spPr>
          <a:xfrm>
            <a:off x="4614880" y="4804016"/>
            <a:ext cx="7239212" cy="1596291"/>
          </a:xfrm>
        </p:spPr>
        <p:txBody>
          <a:bodyPr vert="horz" lIns="91440" tIns="45720" rIns="91440" bIns="45720" rtlCol="0" anchor="ctr">
            <a:noAutofit/>
          </a:bodyPr>
          <a:lstStyle/>
          <a:p>
            <a:r>
              <a:rPr lang="en-US" sz="2000" dirty="0">
                <a:latin typeface="Times New Roman"/>
                <a:cs typeface="Calibri"/>
              </a:rPr>
              <a:t>A </a:t>
            </a:r>
            <a:r>
              <a:rPr lang="en-US" sz="2000" b="1" dirty="0">
                <a:latin typeface="Times New Roman"/>
                <a:cs typeface="Calibri"/>
              </a:rPr>
              <a:t>SaaS (software-as-a-service) </a:t>
            </a:r>
            <a:r>
              <a:rPr lang="en-US" sz="2000" dirty="0">
                <a:latin typeface="Times New Roman"/>
                <a:cs typeface="Calibri"/>
              </a:rPr>
              <a:t>company sells subscription-based licenses for a cloud-hosted software solution </a:t>
            </a:r>
          </a:p>
          <a:p>
            <a:r>
              <a:rPr lang="en-US" sz="2000" dirty="0">
                <a:latin typeface="Times New Roman"/>
                <a:cs typeface="Calibri"/>
              </a:rPr>
              <a:t>The evolution from SaaS to IaaS and PaaS represents different layers of cloud computing services that cater to varying degrees of IT infrastructure management and service delivery.</a:t>
            </a:r>
          </a:p>
          <a:p>
            <a:pPr marL="0" indent="0">
              <a:buNone/>
            </a:pPr>
            <a:r>
              <a:rPr lang="en-US" sz="2000" dirty="0">
                <a:latin typeface="Times New Roman"/>
                <a:cs typeface="Calibri"/>
              </a:rPr>
              <a:t>(Epstein, 2022)</a:t>
            </a:r>
          </a:p>
          <a:p>
            <a:endParaRPr lang="en-US" sz="2000" dirty="0">
              <a:latin typeface="Times New Roman"/>
              <a:cs typeface="Calibri"/>
            </a:endParaRPr>
          </a:p>
        </p:txBody>
      </p:sp>
    </p:spTree>
    <p:extLst>
      <p:ext uri="{BB962C8B-B14F-4D97-AF65-F5344CB8AC3E}">
        <p14:creationId xmlns:p14="http://schemas.microsoft.com/office/powerpoint/2010/main" val="209320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E3FCE-00DE-E765-7CCD-59AD0E0DFB48}"/>
              </a:ext>
            </a:extLst>
          </p:cNvPr>
          <p:cNvSpPr>
            <a:spLocks noGrp="1"/>
          </p:cNvSpPr>
          <p:nvPr>
            <p:ph type="title"/>
          </p:nvPr>
        </p:nvSpPr>
        <p:spPr>
          <a:xfrm>
            <a:off x="5297762" y="329184"/>
            <a:ext cx="6724075" cy="1783080"/>
          </a:xfrm>
        </p:spPr>
        <p:txBody>
          <a:bodyPr anchor="b">
            <a:normAutofit/>
          </a:bodyPr>
          <a:lstStyle/>
          <a:p>
            <a:r>
              <a:rPr lang="en-US" sz="4000" b="1" dirty="0">
                <a:latin typeface="Times New Roman"/>
                <a:cs typeface="Calibri Light"/>
              </a:rPr>
              <a:t>2. SaaS _ IaaS _ PaaS (cont.)</a:t>
            </a:r>
            <a:endParaRPr lang="en-US" sz="4000">
              <a:latin typeface="Times New Roman"/>
              <a:cs typeface="Calibri Light"/>
            </a:endParaRPr>
          </a:p>
        </p:txBody>
      </p:sp>
      <p:pic>
        <p:nvPicPr>
          <p:cNvPr id="13" name="Picture 12" descr="Sphere of mesh and nodes">
            <a:extLst>
              <a:ext uri="{FF2B5EF4-FFF2-40B4-BE49-F238E27FC236}">
                <a16:creationId xmlns:a16="http://schemas.microsoft.com/office/drawing/2014/main" id="{7BC46A8E-BECD-B0CB-1048-DA40D54A3189}"/>
              </a:ext>
            </a:extLst>
          </p:cNvPr>
          <p:cNvPicPr>
            <a:picLocks noChangeAspect="1"/>
          </p:cNvPicPr>
          <p:nvPr/>
        </p:nvPicPr>
        <p:blipFill rotWithShape="1">
          <a:blip r:embed="rId2"/>
          <a:srcRect l="39394" r="9674" b="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EE13EB-986C-AC84-1601-0582D14B37D5}"/>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200" b="1" dirty="0">
                <a:latin typeface="Times New Roman"/>
                <a:cs typeface="Calibri"/>
              </a:rPr>
              <a:t>IaaS (Infrastructure-as-a-Service)</a:t>
            </a:r>
            <a:r>
              <a:rPr lang="en-US" sz="2200" dirty="0">
                <a:latin typeface="Times New Roman"/>
                <a:cs typeface="Calibri"/>
              </a:rPr>
              <a:t> delivers virtualized computing resources over the internet. It provides virtualized computing infrastructure, including virtual machines, storage, and networking resources, on a pay-as-you-go basis.</a:t>
            </a:r>
          </a:p>
          <a:p>
            <a:endParaRPr lang="en-US" sz="2200" dirty="0">
              <a:latin typeface="Times New Roman"/>
              <a:cs typeface="Calibri"/>
            </a:endParaRPr>
          </a:p>
          <a:p>
            <a:pPr marL="0" indent="0">
              <a:buNone/>
            </a:pPr>
            <a:r>
              <a:rPr lang="en-US" sz="2200" dirty="0">
                <a:latin typeface="Times New Roman"/>
                <a:cs typeface="Calibri"/>
              </a:rPr>
              <a:t>Ex Amazon Web Services (AWS) EC2, Microsoft Azure Virtual Machines, Google Compute Engine.</a:t>
            </a:r>
          </a:p>
        </p:txBody>
      </p:sp>
    </p:spTree>
    <p:extLst>
      <p:ext uri="{BB962C8B-B14F-4D97-AF65-F5344CB8AC3E}">
        <p14:creationId xmlns:p14="http://schemas.microsoft.com/office/powerpoint/2010/main" val="27491448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3555</Words>
  <Application>Microsoft Office PowerPoint</Application>
  <PresentationFormat>Widescreen</PresentationFormat>
  <Paragraphs>276</Paragraphs>
  <Slides>48</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Aptos</vt:lpstr>
      <vt:lpstr>Arial</vt:lpstr>
      <vt:lpstr>Avenir Next LT Pro</vt:lpstr>
      <vt:lpstr>Calibri</vt:lpstr>
      <vt:lpstr>Calibri Light</vt:lpstr>
      <vt:lpstr>Courier New</vt:lpstr>
      <vt:lpstr>Times New Roman</vt:lpstr>
      <vt:lpstr>Wingdings</vt:lpstr>
      <vt:lpstr>Office Theme</vt:lpstr>
      <vt:lpstr>Custom Design</vt:lpstr>
      <vt:lpstr>PowerPoint Presentation</vt:lpstr>
      <vt:lpstr>Learning Objectives</vt:lpstr>
      <vt:lpstr>BUSINESS MODEL</vt:lpstr>
      <vt:lpstr>BUSINESS MODEL (cont.)</vt:lpstr>
      <vt:lpstr>Importance of a Business Model for a Startup</vt:lpstr>
      <vt:lpstr>BUSINESS MODEL (cont.)</vt:lpstr>
      <vt:lpstr>ENTERPRISE</vt:lpstr>
      <vt:lpstr>2. SaaS _ IaaS _ PaaS</vt:lpstr>
      <vt:lpstr>2. SaaS _ IaaS _ PaaS (cont.)</vt:lpstr>
      <vt:lpstr>2. SaaS _ IaaS _ PaaS (cont.)</vt:lpstr>
      <vt:lpstr>3. USAGE-BASE</vt:lpstr>
      <vt:lpstr>4. SUBSCRIPTION</vt:lpstr>
      <vt:lpstr>5. TRANSACTIONAL</vt:lpstr>
      <vt:lpstr>6. MARKETPLACE</vt:lpstr>
      <vt:lpstr>6. MARKETPLACE (cont.)</vt:lpstr>
      <vt:lpstr>7. E-COMMERCE</vt:lpstr>
      <vt:lpstr>7. E-COMMERCE (cont.)</vt:lpstr>
      <vt:lpstr>7. E-COMMERCE (cont.)</vt:lpstr>
      <vt:lpstr>8. ADVERTISING</vt:lpstr>
      <vt:lpstr>8. ADVERTISING (cont.)</vt:lpstr>
      <vt:lpstr>9. HARD TECH</vt:lpstr>
      <vt:lpstr>9. HARD TECH (cont.)</vt:lpstr>
      <vt:lpstr>10. FREEMIUM</vt:lpstr>
      <vt:lpstr>10. FREEMIUM (cont.)</vt:lpstr>
      <vt:lpstr>11. PEER – TO - PEER (P2P)</vt:lpstr>
      <vt:lpstr>11. PEER – TO - PEER (P2P)  (cont.)</vt:lpstr>
      <vt:lpstr>12. FRANCHISE</vt:lpstr>
      <vt:lpstr>12. FRANCHISE (cont.)</vt:lpstr>
      <vt:lpstr>12. FRANCHISE (cont.)</vt:lpstr>
      <vt:lpstr>12. FRANCHISE (cont.)</vt:lpstr>
      <vt:lpstr>13. DROPSHIPPING</vt:lpstr>
      <vt:lpstr>13. DROPSHIPPING (cont.)</vt:lpstr>
      <vt:lpstr>13. DROPSHIPPING (cont.)</vt:lpstr>
      <vt:lpstr>13. DROPSHIPPING (cont.)</vt:lpstr>
      <vt:lpstr>14. RAZOR AND BLADES</vt:lpstr>
      <vt:lpstr>14. RAZOR AND BLADES (cont.)</vt:lpstr>
      <vt:lpstr>14. RAZOR AND BLADES (cont.)</vt:lpstr>
      <vt:lpstr>14. RAZOR AND BLADES (cont.)</vt:lpstr>
      <vt:lpstr>14. RAZOR AND BLADES (cont.)</vt:lpstr>
      <vt:lpstr>15. BUSINESS MODEL CANVAS (BMC)</vt:lpstr>
      <vt:lpstr>15. BUSINESS MODEL CANVAS (BMC)</vt:lpstr>
      <vt:lpstr>15. BUSINESS MODEL CANVAS  (BMC)</vt:lpstr>
      <vt:lpstr>PowerPoint Presentation</vt:lpstr>
      <vt:lpstr>PowerPoint Presentation</vt:lpstr>
      <vt:lpstr>PowerPoint Presentation</vt:lpstr>
      <vt:lpstr>KEY TAKEAWAYS</vt:lpstr>
      <vt:lpstr>References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Thanh Nguyen</cp:lastModifiedBy>
  <cp:revision>472</cp:revision>
  <dcterms:created xsi:type="dcterms:W3CDTF">2024-06-29T08:31:36Z</dcterms:created>
  <dcterms:modified xsi:type="dcterms:W3CDTF">2024-07-30T05:17:26Z</dcterms:modified>
</cp:coreProperties>
</file>